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wdp" ContentType="image/vnd.ms-photo"/>
  <Default Extension="gif" ContentType="image/gif"/>
  <Default Extension="mp4" ContentType="video/mp4"/>
  <Default Extension="rels" ContentType="application/vnd.openxmlformats-package.relationships+xml"/>
  <Override PartName="/customXml/itemProps7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35.svg" ContentType="image/svg+xml"/>
  <Override PartName="/ppt/media/image40.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7.svg" ContentType="image/svg+xml"/>
  <Override PartName="/ppt/media/image67.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58" r:id="rId3"/>
    <p:sldId id="659" r:id="rId5"/>
    <p:sldId id="256" r:id="rId6"/>
    <p:sldId id="661" r:id="rId7"/>
    <p:sldId id="662" r:id="rId8"/>
    <p:sldId id="664" r:id="rId9"/>
    <p:sldId id="667" r:id="rId10"/>
    <p:sldId id="665" r:id="rId11"/>
    <p:sldId id="666" r:id="rId12"/>
    <p:sldId id="668" r:id="rId13"/>
    <p:sldId id="669" r:id="rId14"/>
    <p:sldId id="670" r:id="rId15"/>
    <p:sldId id="671" r:id="rId16"/>
    <p:sldId id="672" r:id="rId17"/>
    <p:sldId id="673" r:id="rId18"/>
    <p:sldId id="674" r:id="rId19"/>
    <p:sldId id="675" r:id="rId20"/>
    <p:sldId id="676" r:id="rId21"/>
    <p:sldId id="677" r:id="rId22"/>
    <p:sldId id="678" r:id="rId23"/>
    <p:sldId id="681" r:id="rId24"/>
    <p:sldId id="680" r:id="rId25"/>
    <p:sldId id="682" r:id="rId26"/>
    <p:sldId id="683" r:id="rId27"/>
    <p:sldId id="482" r:id="rId28"/>
    <p:sldId id="496" r:id="rId29"/>
    <p:sldId id="687" r:id="rId30"/>
    <p:sldId id="529" r:id="rId31"/>
    <p:sldId id="497" r:id="rId32"/>
    <p:sldId id="528" r:id="rId33"/>
    <p:sldId id="530" r:id="rId34"/>
    <p:sldId id="525" r:id="rId35"/>
    <p:sldId id="526" r:id="rId36"/>
    <p:sldId id="546" r:id="rId37"/>
    <p:sldId id="548" r:id="rId38"/>
    <p:sldId id="549" r:id="rId39"/>
    <p:sldId id="550" r:id="rId40"/>
    <p:sldId id="531" r:id="rId41"/>
    <p:sldId id="547" r:id="rId42"/>
    <p:sldId id="553" r:id="rId43"/>
    <p:sldId id="532" r:id="rId44"/>
    <p:sldId id="555" r:id="rId45"/>
    <p:sldId id="557" r:id="rId46"/>
    <p:sldId id="556" r:id="rId47"/>
    <p:sldId id="636" r:id="rId48"/>
    <p:sldId id="558" r:id="rId49"/>
    <p:sldId id="559" r:id="rId50"/>
    <p:sldId id="560" r:id="rId51"/>
    <p:sldId id="561" r:id="rId52"/>
    <p:sldId id="563" r:id="rId53"/>
    <p:sldId id="688" r:id="rId54"/>
    <p:sldId id="637" r:id="rId55"/>
    <p:sldId id="564" r:id="rId56"/>
    <p:sldId id="533" r:id="rId57"/>
    <p:sldId id="534" r:id="rId58"/>
    <p:sldId id="689" r:id="rId59"/>
    <p:sldId id="535" r:id="rId60"/>
    <p:sldId id="415" r:id="rId61"/>
    <p:sldId id="653" r:id="rId6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EF3B41"/>
    <a:srgbClr val="7ACF8B"/>
    <a:srgbClr val="F29043"/>
    <a:srgbClr val="EFEFEF"/>
    <a:srgbClr val="57B6C3"/>
    <a:srgbClr val="BF1911"/>
    <a:srgbClr val="E88C1D"/>
    <a:srgbClr val="356161"/>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8"/>
    <p:restoredTop sz="69940"/>
  </p:normalViewPr>
  <p:slideViewPr>
    <p:cSldViewPr snapToGrid="0" snapToObjects="1">
      <p:cViewPr varScale="1">
        <p:scale>
          <a:sx n="79" d="100"/>
          <a:sy n="79" d="100"/>
        </p:scale>
        <p:origin x="2640" y="200"/>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customXml" Target="../customXml/item1.xml"/><Relationship Id="rId67" Type="http://schemas.openxmlformats.org/officeDocument/2006/relationships/customXmlProps" Target="../customXml/itemProps79.xml"/><Relationship Id="rId66" Type="http://schemas.openxmlformats.org/officeDocument/2006/relationships/commentAuthors" Target="commentAuthors.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46F0524-E68D-6042-9AA2-AA43033F5030}"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356654C7-307D-FB4C-B105-E11D39A4F518}"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提问</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学习注意稳定性的维度来看，高中生的警觉注意处于中等偏下水平。笔者认为，主要的原因是：第一，高中生担负着老师、父母、家人的期望，以及自己的梦想等所以压力大，对自己的要求较高，因此呈现警觉注意比实际更低一些；第二，部分高中生的自控能力较差，抵挡不住众多的诱惑，特别是手机的诱惑，现在基本上每个高中生都有一部智能手机，智能手机可以玩游戏，可以与友人通讯聊天，可以看一些新奇的事件，而学习活动是比较单调的，所以对他们来说抵挡住诱惑是一个极大的挑战。</a:t>
            </a:r>
            <a:endParaRPr lang="zh-CN" altLang="en-US"/>
          </a:p>
          <a:p>
            <a:endParaRPr lang="zh-CN" altLang="en-US"/>
          </a:p>
          <a:p>
            <a:r>
              <a:rPr lang="zh-CN" altLang="en-US"/>
              <a:t>高一的学生还在适应期，还未从初中生活较为懒散地状态调节到高中紧张的学习状态，而高二的学生已经进入高中生紧张的学习状态，也养成了一些良好的学习习惯，而高三的学生即将面临人生的第一个转折点，父母老师的期望高，学生的压力较大。在高压下，学生需要寻找一些出口释放内在的压力，所以反而无法很好地把精力全部放在学业上，因此学习注意稳定性反而较差。</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当你在学习时，你的大脑发生了重要的变化，包括在你的神经元之间建立新的连接。这种现象被称为神经可塑性，即你的大脑改变的能力，即创造、加强、削弱或拆除你的神经元之间的连接。</a:t>
            </a:r>
            <a:endParaRPr lang="zh-CN" altLang="en-US">
              <a:sym typeface="+mn-ea"/>
            </a:endParaRPr>
          </a:p>
          <a:p>
            <a:r>
              <a:rPr lang="zh-CN" altLang="en-US">
                <a:sym typeface="+mn-ea"/>
              </a:rPr>
              <a:t>你练得越多，这些连接就越强。随着你的连接加强，信息（神经冲动）的传输速度越来越快，使其更有效率[3]。这就是你如何在你学习的任何事情上变得更好，无论是踢足球、阅读、绘画等。</a:t>
            </a:r>
            <a:endParaRPr lang="zh-CN" altLang="en-US">
              <a:sym typeface="+mn-ea"/>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大脑的保护，重点在于掌握平衡。也就是中庸之道。什么是中庸之道？其实那是一种生而为人，以人的姿态活着的方法。我们从先来看看，大脑有怎样的平衡。然后再去看看，学习中，如何保持</a:t>
            </a:r>
            <a:r>
              <a:rPr lang="zh-CN" altLang="en-US"/>
              <a:t>平衡。</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有一个很出名的梗，说哲学就是门卫的工作，“你是谁，你从哪里来，要去哪里？”。神经生物学作为对大脑的研究者，事实上现在还没有拿出一个比较有说服力的证据，说明“我”这个意识，到底是怎么产生</a:t>
            </a:r>
            <a:r>
              <a:rPr lang="zh-CN" altLang="en-US"/>
              <a:t>的。</a:t>
            </a:r>
            <a:endParaRPr lang="zh-CN" altLang="en-US"/>
          </a:p>
          <a:p>
            <a:endParaRPr lang="zh-CN" altLang="en-US"/>
          </a:p>
          <a:p>
            <a:r>
              <a:rPr lang="zh-CN" altLang="en-US"/>
              <a:t>但科研的进步，让我们逐步了解了大脑的</a:t>
            </a:r>
            <a:r>
              <a:rPr lang="zh-CN" altLang="en-US"/>
              <a:t>功能。</a:t>
            </a:r>
            <a:endParaRPr lang="zh-CN" altLang="en-US"/>
          </a:p>
          <a:p>
            <a:endParaRPr lang="zh-CN" altLang="en-US"/>
          </a:p>
          <a:p>
            <a:r>
              <a:rPr lang="zh-CN" altLang="en-US"/>
              <a:t>起码，我们现在知道了，我们的大脑就是有三种基本功能分区。这些分区的平衡，是我们精神健康的重要</a:t>
            </a:r>
            <a:r>
              <a:rPr lang="zh-CN" altLang="en-US"/>
              <a:t>支柱。</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大脑天然的平衡功能，这是自带的，像是系统的基本设置一样。当然，这种功能不是为了生活愉快，而是为了生存下来。生存下来才是最主要</a:t>
            </a:r>
            <a:r>
              <a:rPr lang="zh-CN" altLang="en-US"/>
              <a:t>的。</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这些案例，往往</a:t>
            </a:r>
            <a:r>
              <a:rPr lang="en-US" altLang="zh-CN"/>
              <a:t> </a:t>
            </a:r>
            <a:r>
              <a:rPr lang="zh-CN" altLang="en-US"/>
              <a:t>都会有一种形容，叫“摆烂”，“躺平”。其实这就是很重要的一种生存决策，为了保护生存，减少一些</a:t>
            </a:r>
            <a:r>
              <a:rPr lang="zh-CN" altLang="en-US"/>
              <a:t>负面刺激。</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爬行动物的大脑首先进化，控制身体的核心功能，从心率到呼吸到平衡。它被称为爬行动物的大脑，因为它包括脑干和小脑（在爬行动物的大脑中发现的主要结构）。</a:t>
            </a:r>
            <a:endParaRPr lang="zh-CN" altLang="en-US"/>
          </a:p>
          <a:p>
            <a:endParaRPr lang="zh-CN" altLang="en-US"/>
          </a:p>
          <a:p>
            <a:r>
              <a:rPr lang="zh-CN" altLang="en-US"/>
              <a:t>接下来是边缘脑，包括海马体、杏仁核和下丘脑。这是你大脑中记录产生愉快或不愉快经历的行为记忆的部分：它负责你的情绪和价值判断。</a:t>
            </a:r>
            <a:endParaRPr lang="zh-CN" altLang="en-US"/>
          </a:p>
          <a:p>
            <a:endParaRPr lang="zh-CN" altLang="en-US"/>
          </a:p>
          <a:p>
            <a:r>
              <a:rPr lang="zh-CN" altLang="en-US"/>
              <a:t>新皮层是最后进化的，它被认为是人类语言、抽象思维、想象力和意识的发展。它包括两个大的大脑半球，具有几乎无限的学习能力。</a:t>
            </a:r>
            <a:endParaRPr lang="zh-CN" altLang="en-US"/>
          </a:p>
          <a:p>
            <a:endParaRPr lang="zh-CN" altLang="en-US"/>
          </a:p>
          <a:p>
            <a:r>
              <a:rPr lang="zh-CN" altLang="en-US"/>
              <a:t>当我们出现各种学习过程中的困难状态，往往是我们大脑的失衡状态。而失衡的核心在于新旧大脑</a:t>
            </a:r>
            <a:r>
              <a:rPr lang="zh-CN" altLang="en-US"/>
              <a:t>之间。</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道家说，一生二，二生三，三生万物。</a:t>
            </a:r>
            <a:endParaRPr lang="zh-CN" altLang="en-US"/>
          </a:p>
          <a:p>
            <a:r>
              <a:rPr lang="zh-CN" altLang="en-US"/>
              <a:t>我们的情绪，也可以分成三种基本情绪。在这个基础上，我们可以发展出相当多不同的情绪。</a:t>
            </a:r>
            <a:endParaRPr lang="zh-CN" altLang="en-US"/>
          </a:p>
          <a:p>
            <a:endParaRPr lang="zh-CN" altLang="en-US"/>
          </a:p>
          <a:p>
            <a:r>
              <a:rPr lang="zh-CN" altLang="en-US"/>
              <a:t>这三种情绪他们是有交织的，也会互相影响，有点他们像三个类别或者像三个频道，而我们会调剂到不同的频道上。我们日常的生活，基本就是这三种情绪的互相影响之下的</a:t>
            </a:r>
            <a:r>
              <a:rPr lang="zh-CN" altLang="en-US"/>
              <a:t>状态。</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首先我们看最下面红色的它是一个聚焦于威胁的系统，它的主要的机制是要寻求安全和保护，然后它会变得非常强大，他带来的一些体验常常是一些负面的体验。</a:t>
            </a:r>
            <a:endParaRPr lang="zh-CN" altLang="en-US"/>
          </a:p>
          <a:p>
            <a:r>
              <a:rPr lang="zh-CN" altLang="en-US"/>
              <a:t>这个系统会激活我们的</a:t>
            </a:r>
            <a:r>
              <a:rPr lang="en-US" altLang="zh-CN"/>
              <a:t>HPA</a:t>
            </a:r>
            <a:r>
              <a:rPr lang="zh-CN" altLang="en-US"/>
              <a:t>轴，也就是我们身体一个管理很多激素的地方。会让我们身体激活，我们的情绪体验就会变得非常</a:t>
            </a:r>
            <a:r>
              <a:rPr lang="zh-CN" altLang="en-US"/>
              <a:t>消极。</a:t>
            </a:r>
            <a:endParaRPr lang="zh-CN" altLang="en-US"/>
          </a:p>
          <a:p>
            <a:endParaRPr lang="zh-CN" altLang="en-US"/>
          </a:p>
          <a:p>
            <a:r>
              <a:rPr lang="zh-CN" altLang="en-US"/>
              <a:t>威胁系统的问题与下列因素有关。1 激活威胁保护系统的触发器的类型，这与威胁的性质、条件性情绪反应和个人含义有关；2 威胁保护反应的类型和形式，例如。威胁保护反应的类型和形式，例如：愤怒或焦虑、挣扎或惊恐、心率、恶心、出汗、脸红、思维跳跃和注意力集中；3 威胁保护反应的速度和强度；4 威胁保护反应的持续时间以及平息厌恶性威胁唤醒的手段和方法；5 威胁保护系统激活的频率与外部环境线索（例如：生活在一个暴力的家庭中）有关。生活在暴力家庭中）和内部线索（自我批评、反刍、担心）；6 不同形式的应对方式（如经验性回避和无益的安全策略）或心理化能力的崩溃加剧了威胁感，从而进一步激活了要素1至5。</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消极的情绪中，愤怒、恐惧、焦虑、厌恶是一些非常强烈的能够激发我们的能量的，但是常常是一些不太舒服的体验。这个其实是我们大脑在进入一个紧急状态的时候会启动，就是我们遇到危险了，遇到困难了，就是那种感觉受威胁了，</a:t>
            </a:r>
            <a:r>
              <a:rPr lang="zh-CN" altLang="en-US"/>
              <a:t>这是一个非常强大的系统。</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sz="1800"/>
              <a:t>接下来我们来分别来看一个来看，首先来看威胁保护系统，就是红色系统，这个系统其实有一点像我们人的出厂设</a:t>
            </a:r>
            <a:r>
              <a:rPr lang="zh-CN" altLang="en-US" sz="3200"/>
              <a:t>置，在或者叫生物的出厂设置，基本上稍微复杂一点的生物，哪怕不复杂了，草里丛也能展现出这种他远离威胁，就是想逃接近食物逃开威胁的这种倾向，就草履虫这么简单的生物都有稍微复杂一点的像哺乳动物其实都简称一个非常明显的在老鼠、兔子、猴子身上都能看到这样的大脑机制，当然可能没有人类这么发达，但是其实一样的蜥蜴什么的，身上都有趋利避害，保护自己。</a:t>
            </a:r>
            <a:endParaRPr lang="zh-CN" altLang="en-US" sz="3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6654C7-307D-FB4C-B105-E11D39A4F518}"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系统一旦启动了，它就会把其他的这些系统都覆盖掉，它是一个非常高优先的，对我们生物的存活很有帮助，对吧？他一旦看到威胁，首先要想着怎么去逃离，所以他会一下把注意力调动起来，然后整个身心激素的分泌肾上腺素都起来，准备战斗或者逃跑，它会激活相应的很多情绪和行为。</a:t>
            </a:r>
            <a:endParaRPr lang="zh-CN" altLang="en-US"/>
          </a:p>
          <a:p>
            <a:endParaRPr lang="zh-CN" altLang="en-US"/>
          </a:p>
          <a:p>
            <a:r>
              <a:rPr lang="zh-CN" altLang="en-US"/>
              <a:t>当我们处于威胁状态时候，我们会非常警惕，注意力都会放在一些琐碎的，引起我们警惕性的东西。比如声音、别人的眼神、或者批评、或者身体的一些正常的不适，或者是一些可能会引起挫折的</a:t>
            </a:r>
            <a:r>
              <a:rPr lang="zh-CN" altLang="en-US"/>
              <a:t>细节。</a:t>
            </a:r>
            <a:endParaRPr lang="zh-CN" altLang="en-US"/>
          </a:p>
          <a:p>
            <a:endParaRPr lang="zh-CN" altLang="en-US"/>
          </a:p>
          <a:p>
            <a:r>
              <a:rPr lang="zh-CN" altLang="en-US"/>
              <a:t>而想法会很消极，想了很多糟糕的结果，比如他可能不喜欢我，他可能会讨厌我，甚至严重的时候，会有感到别人会伤害我，羞辱我，</a:t>
            </a:r>
            <a:r>
              <a:rPr lang="zh-CN" altLang="en-US"/>
              <a:t>讽刺我。</a:t>
            </a:r>
            <a:endParaRPr lang="zh-CN" altLang="en-US"/>
          </a:p>
          <a:p>
            <a:endParaRPr lang="zh-CN" altLang="en-US"/>
          </a:p>
          <a:p>
            <a:r>
              <a:rPr lang="zh-CN" altLang="en-US"/>
              <a:t>如果过去有一些不好的回忆，此时也会反复地进入到那些回忆中，让自己反复体验到那种不详，不安的</a:t>
            </a:r>
            <a:r>
              <a:rPr lang="zh-CN" altLang="en-US"/>
              <a:t>状态。</a:t>
            </a:r>
            <a:endParaRPr lang="zh-CN" altLang="en-US"/>
          </a:p>
          <a:p>
            <a:endParaRPr lang="zh-CN" altLang="en-US"/>
          </a:p>
          <a:p>
            <a:r>
              <a:rPr lang="zh-CN" altLang="en-US"/>
              <a:t>此时，压力是最重的，很难去做一些积极的行为来保护自己，来安抚</a:t>
            </a:r>
            <a:r>
              <a:rPr lang="zh-CN" altLang="en-US"/>
              <a:t>自己。</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让我们现代人其实或者说人类其实他有很更多的机会感受到痛苦，比原始的动物动物可能它是威胁在身边的时候它会激活，威胁离开了它就立刻就把这个就关闭了，但是人类不会这样，这地方就有一个核心的就是叫做杏仁核，就是在大脑的前列这个部分，其实情也是在情绪脑这个部分，应该不是在前工业，是在边缘脑子里x的边缘系统，是我们的情绪中枢，然后这地方有一个杏仁核杏仁大小的这么一个叫杏仁核，它其实就是我们侦测外界威胁的一个雷达，当我们遇到危险的时候，这个地方就会被点亮，比如说你和别人争吵，或者遇到一个冲突，或者是一个威胁，这时候他就会调动我们的很多身体的能量，然后这时候我们是非常敏感的对风险和威胁，它有一个非常重要的机制，叫做宁可错认不要忽视。</a:t>
            </a:r>
            <a:endParaRPr lang="zh-CN" altLang="en-US"/>
          </a:p>
          <a:p>
            <a:endParaRPr lang="zh-CN" altLang="en-US"/>
          </a:p>
          <a:p>
            <a:r>
              <a:rPr lang="zh-CN" altLang="en-US"/>
              <a:t>当上面的考试情景经常出现，那么仅仅只需要想象考试的情景，这个人就可能引起威胁系统的激活。比如当他意识到要考试了，或者看到别人为考试而复习的时候，或者看到一则</a:t>
            </a:r>
            <a:r>
              <a:rPr lang="zh-CN" altLang="en-US"/>
              <a:t>新闻。</a:t>
            </a:r>
            <a:endParaRPr lang="zh-CN" altLang="en-US"/>
          </a:p>
          <a:p>
            <a:endParaRPr lang="zh-CN" altLang="en-US"/>
          </a:p>
          <a:p>
            <a:r>
              <a:rPr lang="zh-CN" altLang="en-US"/>
              <a:t>这些成为</a:t>
            </a:r>
            <a:r>
              <a:rPr lang="zh-CN" altLang="en-US"/>
              <a:t>扳机点。</a:t>
            </a:r>
            <a:endParaRPr lang="zh-CN" altLang="en-US"/>
          </a:p>
          <a:p>
            <a:endParaRPr lang="zh-CN" altLang="en-US"/>
          </a:p>
          <a:p>
            <a:r>
              <a:rPr lang="zh-CN" altLang="en-US"/>
              <a:t>此时，你可能就会陷入一种自责、自大、自卑、自怜等冲突而消极的状态，我们称之为“</a:t>
            </a:r>
            <a:r>
              <a:rPr lang="zh-CN" altLang="en-US"/>
              <a:t>内耗”。如果是对外的，就是外部冲突。如果时间久了，就感到疲倦不堪，人间不爱。</a:t>
            </a:r>
            <a:endParaRPr lang="zh-CN" altLang="en-US"/>
          </a:p>
          <a:p>
            <a:endParaRPr lang="zh-CN" altLang="en-US"/>
          </a:p>
          <a:p>
            <a:r>
              <a:rPr lang="zh-CN" altLang="en-US"/>
              <a:t>可见，人类大脑的一种失衡，就是单纯通过想象，就可以激活自身的威胁系统工作，造成各种内耗、冲突、疲倦。</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另一个需要介绍的是动力系统</a:t>
            </a:r>
            <a:endParaRPr lang="zh-CN" altLang="en-US"/>
          </a:p>
          <a:p>
            <a:r>
              <a:rPr lang="zh-CN" altLang="en-US"/>
              <a:t>另外一个是叫驱力成就系统，这个系统比如说猫看到食物表情来看，它其实是一种兴奋的，然后扑向那种他想要的资源，常常是一种激发的感受，他和积极情绪是有关系的，比如兴奋激动，下面我放了一个是足球的比赛的锦标，叫什么碑什么世界杯之类的，是一个象征。</a:t>
            </a:r>
            <a:endParaRPr lang="zh-CN" altLang="en-US"/>
          </a:p>
          <a:p>
            <a:r>
              <a:rPr lang="zh-CN" altLang="en-US"/>
              <a:t>我们人类看到自己喜欢的，或者是比如说我们读一个学位，我们获得一个我们提升，就类似这种，他也在启启动我们这个系统是有积极情感，但是如果只有这个系统也会觉得很辛苦，比较累，因为它会调动我们的资源。</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动力系统的来源，是大脑当中的多巴胺。这是一种重要的</a:t>
            </a:r>
            <a:r>
              <a:rPr lang="zh-CN" altLang="en-US"/>
              <a:t>神经递质。</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它一方面影响我们的奖励系统。比如成绩对我们来说，就是重要的奖励系统同样的，如果多巴胺缺乏，我们也会缺乏动力。这时候我们也会陷入抑郁的</a:t>
            </a:r>
            <a:r>
              <a:rPr lang="zh-CN" altLang="en-US"/>
              <a:t>状态。</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这个系统使我们能够给自我带来某种舒缓、平静和安宁，这有助于恢复我们的平衡。</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在关怀系统中，主要影响的神经递质是内啡肽和</a:t>
            </a:r>
            <a:r>
              <a:rPr lang="zh-CN" altLang="en-US"/>
              <a:t>催乳素</a:t>
            </a:r>
            <a:endParaRPr lang="zh-CN" altLang="en-US"/>
          </a:p>
          <a:p>
            <a:r>
              <a:rPr lang="zh-CN" altLang="en-US"/>
              <a:t>其中，内啡肽能降低疼痛的</a:t>
            </a:r>
            <a:r>
              <a:rPr lang="zh-CN" altLang="en-US"/>
              <a:t>感觉。</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在关怀系统中，主要影响的神经递质是内啡肽和</a:t>
            </a:r>
            <a:r>
              <a:rPr lang="zh-CN" altLang="en-US"/>
              <a:t>催乳素</a:t>
            </a:r>
            <a:endParaRPr lang="zh-CN" altLang="en-US"/>
          </a:p>
          <a:p>
            <a:r>
              <a:rPr lang="zh-CN" altLang="en-US"/>
              <a:t>其中，内啡肽能降低疼痛的感觉。同时能提供安宁和舒缓的</a:t>
            </a:r>
            <a:r>
              <a:rPr lang="zh-CN" altLang="en-US"/>
              <a:t>感觉。</a:t>
            </a:r>
            <a:endParaRPr lang="zh-CN" altLang="en-US"/>
          </a:p>
          <a:p>
            <a:r>
              <a:rPr lang="zh-CN" altLang="en-US"/>
              <a:t>而催乳素，也成泌乳素。它在常规的功能上，是女性生育后控制产奶的激素，但现代研究认为，它的激活，和成人的依恋关系有关。也就是，和我们被关怀、被照顾的感觉</a:t>
            </a:r>
            <a:r>
              <a:rPr lang="zh-CN" altLang="en-US"/>
              <a:t>有关。</a:t>
            </a:r>
            <a:endParaRPr lang="zh-CN" altLang="en-US"/>
          </a:p>
          <a:p>
            <a:r>
              <a:rPr lang="zh-CN" altLang="en-US"/>
              <a:t>这种依恋带来的感觉我们也可以称之为安全</a:t>
            </a:r>
            <a:r>
              <a:rPr lang="zh-CN" altLang="en-US"/>
              <a:t>感。</a:t>
            </a:r>
            <a:endParaRPr lang="zh-CN" altLang="en-US"/>
          </a:p>
          <a:p>
            <a:r>
              <a:rPr lang="zh-CN" altLang="en-US"/>
              <a:t>和威胁感带来的安全寻求</a:t>
            </a:r>
            <a:r>
              <a:rPr lang="zh-CN" altLang="en-US"/>
              <a:t>不一样</a:t>
            </a:r>
            <a:endParaRPr lang="zh-CN" altLang="en-US"/>
          </a:p>
          <a:p>
            <a:r>
              <a:rPr lang="zh-CN" altLang="en-US"/>
              <a:t>关怀的情绪状态，安全感就是舒缓</a:t>
            </a:r>
            <a:r>
              <a:rPr lang="zh-CN" altLang="en-US"/>
              <a:t>的。</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真正的安全感，是自在地探索世界。这种真正</a:t>
            </a:r>
            <a:r>
              <a:rPr lang="zh-CN" altLang="en-US"/>
              <a:t>的安全感是一种心理状态，它使个人能够满足并平静地对待自己和世界，具有放松的注意力和探索的能力。</a:t>
            </a:r>
            <a:endParaRPr lang="zh-CN" altLang="en-US"/>
          </a:p>
          <a:p>
            <a:endParaRPr lang="zh-CN" altLang="en-US"/>
          </a:p>
          <a:p>
            <a:r>
              <a:rPr lang="zh-CN" altLang="en-US"/>
              <a:t>而安全寻求的过程，是面对威胁感的自我保护。如果这时候采取了孤独，远离他人，那么反而会更激活安全寻求。这就是饮鸩止渴的行为。事实上，它是一种保护性情绪，它是如此的重要，如此的巨大，以至于</a:t>
            </a:r>
            <a:r>
              <a:rPr lang="zh-CN" altLang="en-US"/>
              <a:t>它有一个非常优先的位置，我们大脑的积极情绪不会那么容易取代它的位置。</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这些案例，往往</a:t>
            </a:r>
            <a:r>
              <a:rPr lang="en-US" altLang="zh-CN"/>
              <a:t> </a:t>
            </a:r>
            <a:r>
              <a:rPr lang="zh-CN" altLang="en-US"/>
              <a:t>都会有一种形容，叫“摆烂”，“躺平”。其实这就是很重要的一种生存决策，为了保护生存，减少一些</a:t>
            </a:r>
            <a:r>
              <a:rPr lang="zh-CN" altLang="en-US"/>
              <a:t>负面刺激。</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另一种失衡也是经常看到的，由于内在的痛苦缓解系统缺位，导致容易有过高的动力、过高的威胁感，却无法缓解这过程的痛苦感。于是往往会看到一些人过度的自责，甚至伤害自己，比如割脉或者频繁饮酒，过度</a:t>
            </a:r>
            <a:r>
              <a:rPr lang="zh-CN" altLang="en-US"/>
              <a:t>劳累。</a:t>
            </a:r>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首先我们要知道，睡眠不足会使杏仁核过敏，这会让我们的威胁系统过于激动。那么我们就很容易进入紧张</a:t>
            </a:r>
            <a:r>
              <a:rPr lang="zh-CN" altLang="en-US"/>
              <a:t>状态。</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1"/>
            <a:r>
              <a:rPr lang="zh-CN" altLang="en-US">
                <a:sym typeface="+mn-ea"/>
              </a:rPr>
              <a:t>表现为，相对于无噪音和白噪音条件，无关杂音背景下的总阅读时间更长，注视次数更多，平均眼跳幅度更小。这个过程的关键在于，无关杂音干扰了词汇的后期加工阶段，即语义整合。</a:t>
            </a:r>
            <a:r>
              <a:rPr lang="zh-CN" altLang="en-US"/>
              <a:t>这就让你有一种感觉，可能是书上每个字都看得懂，就是不知道什么意思。既看不懂词，也看不懂句子。</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1"/>
            <a:r>
              <a:rPr lang="zh-CN" altLang="en-US">
                <a:sym typeface="+mn-ea"/>
              </a:rPr>
              <a:t>表现为，相对于无噪音和白噪音条件，无关杂音背景下的总阅读时间更长，注视次数更多，平均眼跳幅度更小。这个过程的关键在于，无关杂音干扰了词汇的后期加工阶段，即语义整合。</a:t>
            </a:r>
            <a:r>
              <a:rPr lang="zh-CN" altLang="en-US"/>
              <a:t>这就让你有一种感觉，可能是书上每个字都看得懂，就是不知道什么意思。既看不懂词，也看不懂句子。</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有时候在图书馆，或者在自习室，无法安静下来，你有过这种经历吗？</a:t>
            </a:r>
            <a:endParaRPr lang="zh-CN" altLang="en-US"/>
          </a:p>
          <a:p>
            <a:r>
              <a:rPr lang="zh-CN" altLang="en-US"/>
              <a:t>甚至带着耳机听白噪音都无法安静下来的感觉，你尝试过吗？</a:t>
            </a:r>
            <a:endParaRPr lang="zh-CN" altLang="en-US"/>
          </a:p>
          <a:p>
            <a:r>
              <a:rPr lang="zh-CN" altLang="en-US"/>
              <a:t>这时候，你会做什么来缓解呢？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2">
        <a:schemeClr val="bg1"/>
      </p:bgRef>
    </p:bg>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7" name="Date Placeholder 6"/>
          <p:cNvSpPr>
            <a:spLocks noGrp="1"/>
          </p:cNvSpPr>
          <p:nvPr>
            <p:ph type="dt" sz="half" idx="10"/>
          </p:nvPr>
        </p:nvSpPr>
        <p:spPr/>
        <p:txBody>
          <a:bodyPr/>
          <a:lstStyle/>
          <a:p>
            <a:fld id="{87157CC2-0FC8-4686-B024-99790E0F516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F6764DA5-CD3D-4590-A511-FCD3BC7A793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82F5661D-6934-4B32-B92C-470368BF1EC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C6F822A4-8DA6-4447-9B1F-C5DB58435268}" type="datetimeFigureOut">
              <a:rPr lang="en-US" smtClean="0"/>
            </a:fld>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fld>
            <a:endParaRPr lang="en-US"/>
          </a:p>
        </p:txBody>
      </p:sp>
      <p:sp>
        <p:nvSpPr>
          <p:cNvPr id="10" name="Title 9"/>
          <p:cNvSpPr>
            <a:spLocks noGrp="1"/>
          </p:cNvSpPr>
          <p:nvPr>
            <p:ph type="title"/>
          </p:nvPr>
        </p:nvSpPr>
        <p:spPr/>
        <p:txBody>
          <a:bodyPr/>
          <a:lstStyle/>
          <a:p>
            <a:r>
              <a:rPr lang="zh-CN" altLang="en-US"/>
              <a:t>单击此处编辑母版标题样式</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677919A6-33EB-49BD-A62F-1FA56B9F9712}" type="datetimeFigureOut">
              <a:rPr lang="en-US" smtClean="0"/>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fld>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9" name="Date Placeholder 8"/>
          <p:cNvSpPr>
            <a:spLocks noGrp="1"/>
          </p:cNvSpPr>
          <p:nvPr>
            <p:ph type="dt" sz="half" idx="10"/>
          </p:nvPr>
        </p:nvSpPr>
        <p:spPr/>
        <p:txBody>
          <a:bodyPr/>
          <a:lstStyle/>
          <a:p>
            <a:fld id="{DA16AA21-1863-4931-97CB-99D0A168701B}" type="datetimeFigureOut">
              <a:rPr lang="en-US" smtClean="0"/>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zh-CN" altLang="en-US"/>
              <a:t>单击此处编辑母版标题样式</a:t>
            </a:r>
            <a:endParaRPr lang="en-US" dirty="0"/>
          </a:p>
        </p:txBody>
      </p:sp>
      <p:sp>
        <p:nvSpPr>
          <p:cNvPr id="3" name="Picture Placeholder 2"/>
          <p:cNvSpPr>
            <a:spLocks noGrp="1"/>
          </p:cNvSpPr>
          <p:nvPr>
            <p:ph type="pic" idx="1"/>
          </p:nvPr>
        </p:nvSpPr>
        <p:spPr>
          <a:xfrm>
            <a:off x="0" y="0"/>
            <a:ext cx="6227805"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Date Placeholder 7"/>
          <p:cNvSpPr>
            <a:spLocks noGrp="1"/>
          </p:cNvSpPr>
          <p:nvPr>
            <p:ph type="dt" sz="half" idx="10"/>
          </p:nvPr>
        </p:nvSpPr>
        <p:spPr/>
        <p:txBody>
          <a:bodyPr/>
          <a:lstStyle/>
          <a:p>
            <a:fld id="{3772C379-9A7C-4C87-A116-CBE9F58B04C5}" type="datetimeFigureOut">
              <a:rPr lang="en-US" smtClean="0"/>
            </a:fld>
            <a:endParaRPr lang="en-US"/>
          </a:p>
        </p:txBody>
      </p:sp>
      <p:sp>
        <p:nvSpPr>
          <p:cNvPr id="10" name="Slide Number Placeholder 9"/>
          <p:cNvSpPr>
            <a:spLocks noGrp="1"/>
          </p:cNvSpPr>
          <p:nvPr>
            <p:ph type="sldNum" sz="quarter" idx="12"/>
          </p:nvPr>
        </p:nvSpPr>
        <p:spPr/>
        <p:txBody>
          <a:bodyPr/>
          <a:lstStyle/>
          <a:p>
            <a:fld id="{4FAB73BC-B049-4115-A692-8D63A059BFB8}"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microsoft.com/office/2007/relationships/hdphoto" Target="../media/image4.wdp"/><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8664C608-40B1-4030-A28D-5B74BC98ADCE}" type="datetimeFigureOut">
              <a:rPr lang="en-US" smtClean="0"/>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200" b="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3" Type="http://schemas.openxmlformats.org/officeDocument/2006/relationships/slideLayout" Target="../slideLayouts/slideLayout2.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3" Type="http://schemas.openxmlformats.org/officeDocument/2006/relationships/slideLayout" Target="../slideLayouts/slideLayout2.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7.GI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9" Type="http://schemas.openxmlformats.org/officeDocument/2006/relationships/image" Target="../media/image25.svg"/><Relationship Id="rId8" Type="http://schemas.openxmlformats.org/officeDocument/2006/relationships/image" Target="../media/image24.png"/><Relationship Id="rId7" Type="http://schemas.openxmlformats.org/officeDocument/2006/relationships/image" Target="../media/image23.svg"/><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5" Type="http://schemas.openxmlformats.org/officeDocument/2006/relationships/notesSlide" Target="../notesSlides/notesSlide25.xml"/><Relationship Id="rId14" Type="http://schemas.openxmlformats.org/officeDocument/2006/relationships/slideLayout" Target="../slideLayouts/slideLayout2.xml"/><Relationship Id="rId13" Type="http://schemas.openxmlformats.org/officeDocument/2006/relationships/image" Target="../media/image29.svg"/><Relationship Id="rId12" Type="http://schemas.openxmlformats.org/officeDocument/2006/relationships/image" Target="../media/image28.png"/><Relationship Id="rId11" Type="http://schemas.openxmlformats.org/officeDocument/2006/relationships/image" Target="../media/image27.svg"/><Relationship Id="rId10" Type="http://schemas.openxmlformats.org/officeDocument/2006/relationships/image" Target="../media/image26.png"/><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3" Type="http://schemas.openxmlformats.org/officeDocument/2006/relationships/tags" Target="../tags/tag27.xml"/><Relationship Id="rId23" Type="http://schemas.openxmlformats.org/officeDocument/2006/relationships/notesSlide" Target="../notesSlides/notesSlide26.xml"/><Relationship Id="rId22" Type="http://schemas.openxmlformats.org/officeDocument/2006/relationships/slideLayout" Target="../slideLayouts/slideLayout2.xml"/><Relationship Id="rId21" Type="http://schemas.openxmlformats.org/officeDocument/2006/relationships/image" Target="../media/image35.svg"/><Relationship Id="rId20" Type="http://schemas.openxmlformats.org/officeDocument/2006/relationships/image" Target="../media/image34.png"/><Relationship Id="rId2" Type="http://schemas.openxmlformats.org/officeDocument/2006/relationships/tags" Target="../tags/tag26.xml"/><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image" Target="../media/image31.svg"/><Relationship Id="rId16" Type="http://schemas.openxmlformats.org/officeDocument/2006/relationships/image" Target="../media/image30.png"/><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eg"/><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svg"/><Relationship Id="rId7" Type="http://schemas.openxmlformats.org/officeDocument/2006/relationships/image" Target="../media/image49.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3" Type="http://schemas.openxmlformats.org/officeDocument/2006/relationships/image" Target="../media/image45.png"/><Relationship Id="rId2" Type="http://schemas.openxmlformats.org/officeDocument/2006/relationships/image" Target="../media/image44.svg"/><Relationship Id="rId12" Type="http://schemas.openxmlformats.org/officeDocument/2006/relationships/notesSlide" Target="../notesSlides/notesSlide30.xml"/><Relationship Id="rId11" Type="http://schemas.openxmlformats.org/officeDocument/2006/relationships/slideLayout" Target="../slideLayouts/slideLayout2.xml"/><Relationship Id="rId10" Type="http://schemas.openxmlformats.org/officeDocument/2006/relationships/image" Target="../media/image52.sv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7.xml"/><Relationship Id="rId5" Type="http://schemas.openxmlformats.org/officeDocument/2006/relationships/image" Target="../media/image57.sv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58.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5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hyperlink" Target="/Applications/IINA.app" TargetMode="External"/><Relationship Id="rId1"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8.xml"/><Relationship Id="rId1"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63.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65.jpeg"/><Relationship Id="rId1" Type="http://schemas.openxmlformats.org/officeDocument/2006/relationships/image" Target="../media/image6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3" Type="http://schemas.openxmlformats.org/officeDocument/2006/relationships/notesSlide" Target="../notesSlides/notesSlide40.xml"/><Relationship Id="rId22" Type="http://schemas.openxmlformats.org/officeDocument/2006/relationships/slideLayout" Target="../slideLayouts/slideLayout2.xml"/><Relationship Id="rId21" Type="http://schemas.openxmlformats.org/officeDocument/2006/relationships/image" Target="../media/image35.svg"/><Relationship Id="rId20" Type="http://schemas.openxmlformats.org/officeDocument/2006/relationships/image" Target="../media/image34.png"/><Relationship Id="rId2" Type="http://schemas.openxmlformats.org/officeDocument/2006/relationships/tags" Target="../tags/tag41.xml"/><Relationship Id="rId19" Type="http://schemas.openxmlformats.org/officeDocument/2006/relationships/image" Target="../media/image33.svg"/><Relationship Id="rId18" Type="http://schemas.openxmlformats.org/officeDocument/2006/relationships/image" Target="../media/image32.png"/><Relationship Id="rId17" Type="http://schemas.openxmlformats.org/officeDocument/2006/relationships/image" Target="../media/image67.svg"/><Relationship Id="rId16" Type="http://schemas.openxmlformats.org/officeDocument/2006/relationships/image" Target="../media/image66.png"/><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2.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tags" Target="../tags/tag66.xml"/><Relationship Id="rId2" Type="http://schemas.microsoft.com/office/2007/relationships/media" Target="../media/media1.mp4"/><Relationship Id="rId1" Type="http://schemas.openxmlformats.org/officeDocument/2006/relationships/video" Target="../media/media1.mp4"/></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image" Target="../media/image7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2.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tags" Target="../tags/tag67.xml"/></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2.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静"/>
          <p:cNvPicPr>
            <a:picLocks noChangeAspect="1"/>
          </p:cNvPicPr>
          <p:nvPr/>
        </p:nvPicPr>
        <p:blipFill>
          <a:blip r:embed="rId1"/>
          <a:stretch>
            <a:fillRect/>
          </a:stretch>
        </p:blipFill>
        <p:spPr>
          <a:xfrm>
            <a:off x="2190750" y="756920"/>
            <a:ext cx="4762500" cy="5343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人与人的感受是不同</a:t>
            </a:r>
            <a:r>
              <a:rPr lang="zh-CN" altLang="en-US"/>
              <a:t>的</a:t>
            </a:r>
            <a:endParaRPr lang="zh-CN" altLang="en-US"/>
          </a:p>
        </p:txBody>
      </p:sp>
      <p:sp>
        <p:nvSpPr>
          <p:cNvPr id="3" name="内容占位符 2"/>
          <p:cNvSpPr>
            <a:spLocks noGrp="1"/>
          </p:cNvSpPr>
          <p:nvPr>
            <p:ph idx="1"/>
          </p:nvPr>
        </p:nvSpPr>
        <p:spPr>
          <a:xfrm>
            <a:off x="685800" y="2103755"/>
            <a:ext cx="7772400" cy="4068445"/>
          </a:xfrm>
        </p:spPr>
        <p:txBody>
          <a:bodyPr/>
          <a:p>
            <a:r>
              <a:rPr lang="zh-CN" altLang="en-US" b="1"/>
              <a:t>神经生物学基础</a:t>
            </a:r>
            <a:r>
              <a:rPr lang="zh-CN" altLang="en-US"/>
              <a:t>：</a:t>
            </a:r>
            <a:endParaRPr lang="zh-CN" altLang="en-US"/>
          </a:p>
          <a:p>
            <a:pPr lvl="1"/>
            <a:r>
              <a:rPr lang="zh-CN" altLang="en-US"/>
              <a:t>个体对刺激的反应受到特定神经网络功能的调节，如</a:t>
            </a:r>
            <a:r>
              <a:rPr lang="zh-CN" altLang="en-US">
                <a:solidFill>
                  <a:schemeClr val="accent1"/>
                </a:solidFill>
              </a:rPr>
              <a:t>杏仁体-下丘脑-纹状体和纹状体-小脑网络</a:t>
            </a:r>
            <a:r>
              <a:rPr lang="zh-CN" altLang="en-US"/>
              <a:t>，这些网络涉及对</a:t>
            </a:r>
            <a:r>
              <a:rPr lang="zh-CN" altLang="en-US"/>
              <a:t>突触刺激的行动和反应。</a:t>
            </a:r>
            <a:endParaRPr lang="zh-CN" altLang="en-US"/>
          </a:p>
          <a:p>
            <a:pPr lvl="1"/>
            <a:endParaRPr lang="zh-CN" altLang="en-US"/>
          </a:p>
          <a:p>
            <a:pPr lvl="0"/>
            <a:r>
              <a:rPr lang="zh-CN" altLang="en-US"/>
              <a:t>一项研究</a:t>
            </a:r>
            <a:r>
              <a:rPr lang="zh-CN" altLang="en-US"/>
              <a:t>观察人们看到好事和坏事时的感受和注意力有什么不同。</a:t>
            </a:r>
            <a:endParaRPr lang="zh-CN" altLang="en-US"/>
          </a:p>
          <a:p>
            <a:pPr lvl="1"/>
            <a:r>
              <a:rPr lang="zh-CN" altLang="en-US"/>
              <a:t>参与者们看着</a:t>
            </a:r>
            <a:r>
              <a:rPr lang="zh-CN" altLang="en-US">
                <a:highlight>
                  <a:srgbClr val="FFFF00"/>
                </a:highlight>
              </a:rPr>
              <a:t>好的</a:t>
            </a:r>
            <a:r>
              <a:rPr lang="zh-CN" altLang="en-US"/>
              <a:t>、</a:t>
            </a:r>
            <a:r>
              <a:rPr lang="zh-CN" altLang="en-US">
                <a:solidFill>
                  <a:schemeClr val="bg1"/>
                </a:solidFill>
                <a:highlight>
                  <a:srgbClr val="008000"/>
                </a:highlight>
              </a:rPr>
              <a:t>坏的</a:t>
            </a:r>
            <a:r>
              <a:rPr lang="zh-CN" altLang="en-US"/>
              <a:t>和</a:t>
            </a:r>
            <a:r>
              <a:rPr lang="zh-CN" altLang="en-US">
                <a:solidFill>
                  <a:schemeClr val="bg1"/>
                </a:solidFill>
                <a:highlight>
                  <a:srgbClr val="C0C0C0"/>
                </a:highlight>
              </a:rPr>
              <a:t>普通</a:t>
            </a:r>
            <a:r>
              <a:rPr lang="zh-CN" altLang="en-US"/>
              <a:t>的图片，研究者通过测量他们的</a:t>
            </a:r>
            <a:r>
              <a:rPr lang="zh-CN" altLang="en-US">
                <a:solidFill>
                  <a:srgbClr val="FF0000"/>
                </a:solidFill>
              </a:rPr>
              <a:t>脸部肌肉</a:t>
            </a:r>
            <a:r>
              <a:rPr lang="zh-CN" altLang="en-US"/>
              <a:t>来了解他们的感受。他们的</a:t>
            </a:r>
            <a:r>
              <a:rPr lang="zh-CN" altLang="en-US">
                <a:solidFill>
                  <a:srgbClr val="FF0000"/>
                </a:solidFill>
              </a:rPr>
              <a:t>眼球动向</a:t>
            </a:r>
            <a:r>
              <a:rPr lang="zh-CN" altLang="en-US"/>
              <a:t>也被记录下来。</a:t>
            </a:r>
            <a:endParaRPr lang="zh-CN" altLang="en-US"/>
          </a:p>
          <a:p>
            <a:pPr lvl="1"/>
            <a:r>
              <a:rPr lang="zh-CN" altLang="en-US"/>
              <a:t>结果发现，人们对好和坏图片的反应和看的方式有很大的不同。</a:t>
            </a:r>
            <a:endParaRPr lang="zh-CN" altLang="en-US"/>
          </a:p>
          <a:p>
            <a:pPr lvl="1"/>
            <a:r>
              <a:rPr lang="zh-CN" altLang="en-US"/>
              <a:t>有些人看好的图片时反应更多，有些人看坏的</a:t>
            </a:r>
            <a:r>
              <a:rPr lang="zh-CN" altLang="en-US"/>
              <a:t>图片时反应更多。</a:t>
            </a:r>
            <a:endParaRPr lang="zh-CN" altLang="en-US"/>
          </a:p>
        </p:txBody>
      </p:sp>
      <p:sp>
        <p:nvSpPr>
          <p:cNvPr id="4" name="文本框 3"/>
          <p:cNvSpPr txBox="1"/>
          <p:nvPr/>
        </p:nvSpPr>
        <p:spPr>
          <a:xfrm>
            <a:off x="0" y="6557645"/>
            <a:ext cx="7517765" cy="300355"/>
          </a:xfrm>
          <a:prstGeom prst="rect">
            <a:avLst/>
          </a:prstGeom>
          <a:noFill/>
        </p:spPr>
        <p:txBody>
          <a:bodyPr wrap="square" rtlCol="0" anchor="t">
            <a:noAutofit/>
          </a:bodyPr>
          <a:p>
            <a:r>
              <a:rPr lang="zh-CN" altLang="en-US" sz="800"/>
              <a:t>Laricchiuta, D., &amp; Petrosini, L. (2014). Individual differences in response to positive and negative stimuli: Endocannabinoid-based insight on approach and avoidance behaviors. *Frontiers in Systems Neuroscience*, *8*, 238. </a:t>
            </a:r>
            <a:endParaRPr lang="zh-CN" altLang="en-US" sz="800"/>
          </a:p>
        </p:txBody>
      </p:sp>
      <p:pic>
        <p:nvPicPr>
          <p:cNvPr id="5" name="图片 4" descr="115875117&amp;pky96115875117&amp;"/>
          <p:cNvPicPr>
            <a:picLocks noChangeAspect="1"/>
          </p:cNvPicPr>
          <p:nvPr/>
        </p:nvPicPr>
        <p:blipFill>
          <a:blip r:embed="rId1"/>
          <a:stretch>
            <a:fillRect/>
          </a:stretch>
        </p:blipFill>
        <p:spPr>
          <a:xfrm>
            <a:off x="6941820" y="0"/>
            <a:ext cx="2202180" cy="2202180"/>
          </a:xfrm>
          <a:prstGeom prst="rect">
            <a:avLst/>
          </a:prstGeom>
        </p:spPr>
      </p:pic>
      <p:sp>
        <p:nvSpPr>
          <p:cNvPr id="7" name="文本框 6"/>
          <p:cNvSpPr txBox="1"/>
          <p:nvPr/>
        </p:nvSpPr>
        <p:spPr>
          <a:xfrm>
            <a:off x="685800" y="3056890"/>
            <a:ext cx="8042275" cy="1082675"/>
          </a:xfrm>
          <a:prstGeom prst="rect">
            <a:avLst/>
          </a:prstGeom>
          <a:noFill/>
        </p:spPr>
        <p:txBody>
          <a:bodyPr wrap="square" rtlCol="0" anchor="t">
            <a:noAutofit/>
          </a:bodyPr>
          <a:p>
            <a:r>
              <a:rPr lang="zh-CN" altLang="en-US" sz="2400"/>
              <a:t>性格影响我们对</a:t>
            </a:r>
            <a:r>
              <a:rPr lang="zh-CN" altLang="en-US" sz="2400">
                <a:highlight>
                  <a:srgbClr val="FFFF00"/>
                </a:highlight>
              </a:rPr>
              <a:t>好事</a:t>
            </a:r>
            <a:r>
              <a:rPr lang="zh-CN" altLang="en-US" sz="2400"/>
              <a:t>、</a:t>
            </a:r>
            <a:r>
              <a:rPr lang="zh-CN" altLang="en-US" sz="2400">
                <a:solidFill>
                  <a:schemeClr val="bg1"/>
                </a:solidFill>
                <a:highlight>
                  <a:srgbClr val="008000"/>
                </a:highlight>
              </a:rPr>
              <a:t>坏事</a:t>
            </a:r>
            <a:r>
              <a:rPr lang="zh-CN" altLang="en-US" sz="2400"/>
              <a:t>的喜好——比如</a:t>
            </a:r>
            <a:r>
              <a:rPr lang="zh-CN" altLang="en-US" sz="2400">
                <a:highlight>
                  <a:srgbClr val="FFFF00"/>
                </a:highlight>
              </a:rPr>
              <a:t>外向者喜欢好事</a:t>
            </a:r>
            <a:r>
              <a:rPr lang="zh-CN" altLang="en-US" sz="2400"/>
              <a:t>，</a:t>
            </a:r>
            <a:r>
              <a:rPr lang="zh-CN" altLang="en-US" sz="2400">
                <a:solidFill>
                  <a:schemeClr val="bg1"/>
                </a:solidFill>
                <a:highlight>
                  <a:srgbClr val="008000"/>
                </a:highlight>
              </a:rPr>
              <a:t>神经</a:t>
            </a:r>
            <a:r>
              <a:rPr lang="zh-CN" altLang="en-US" sz="2400">
                <a:solidFill>
                  <a:schemeClr val="bg1"/>
                </a:solidFill>
                <a:highlight>
                  <a:srgbClr val="008000"/>
                </a:highlight>
              </a:rPr>
              <a:t>敏感者容易发现坏事</a:t>
            </a:r>
            <a:r>
              <a:rPr lang="zh-CN" altLang="en-US" sz="2400"/>
              <a:t>。这种差异会影响我们对生活事件的看法和反应。</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par>
                                <p:cTn id="9" presetID="22" presetClass="exit" presetSubtype="4" fill="hold" grpId="0" nodeType="withEffect">
                                  <p:stCondLst>
                                    <p:cond delay="0"/>
                                  </p:stCondLst>
                                  <p:childTnLst>
                                    <p:animEffect transition="out" filter="wipe(down)">
                                      <p:cBhvr>
                                        <p:cTn id="10" dur="500"/>
                                        <p:tgtEl>
                                          <p:spTgt spid="3">
                                            <p:txEl>
                                              <p:pRg st="0" end="0"/>
                                            </p:txEl>
                                          </p:spTgt>
                                        </p:tgtEl>
                                      </p:cBhvr>
                                    </p:animEffect>
                                    <p:set>
                                      <p:cBhvr>
                                        <p:cTn id="11" dur="1" fill="hold">
                                          <p:stCondLst>
                                            <p:cond delay="499"/>
                                          </p:stCondLst>
                                        </p:cTn>
                                        <p:tgtEl>
                                          <p:spTgt spid="3">
                                            <p:txEl>
                                              <p:pRg st="0" end="0"/>
                                            </p:txEl>
                                          </p:spTgt>
                                        </p:tgtEl>
                                        <p:attrNameLst>
                                          <p:attrName>style.visibility</p:attrName>
                                        </p:attrNameLst>
                                      </p:cBhvr>
                                      <p:to>
                                        <p:strVal val="hidden"/>
                                      </p:to>
                                    </p:set>
                                  </p:childTnLst>
                                </p:cTn>
                              </p:par>
                              <p:par>
                                <p:cTn id="12" presetID="22" presetClass="exit" presetSubtype="4" fill="hold" grpId="0" nodeType="withEffect">
                                  <p:stCondLst>
                                    <p:cond delay="0"/>
                                  </p:stCondLst>
                                  <p:childTnLst>
                                    <p:animEffect transition="out" filter="wipe(down)">
                                      <p:cBhvr>
                                        <p:cTn id="13" dur="500"/>
                                        <p:tgtEl>
                                          <p:spTgt spid="3">
                                            <p:txEl>
                                              <p:pRg st="1" end="1"/>
                                            </p:txEl>
                                          </p:spTgt>
                                        </p:tgtEl>
                                      </p:cBhvr>
                                    </p:animEffect>
                                    <p:set>
                                      <p:cBhvr>
                                        <p:cTn id="14" dur="1" fill="hold">
                                          <p:stCondLst>
                                            <p:cond delay="499"/>
                                          </p:stCondLst>
                                        </p:cTn>
                                        <p:tgtEl>
                                          <p:spTgt spid="3">
                                            <p:txEl>
                                              <p:pRg st="1" end="1"/>
                                            </p:txEl>
                                          </p:spTgt>
                                        </p:tgtEl>
                                        <p:attrNameLst>
                                          <p:attrName>style.visibility</p:attrName>
                                        </p:attrNameLst>
                                      </p:cBhvr>
                                      <p:to>
                                        <p:strVal val="hidden"/>
                                      </p:to>
                                    </p:set>
                                  </p:childTnLst>
                                </p:cTn>
                              </p:par>
                              <p:par>
                                <p:cTn id="15" presetID="22" presetClass="exit" presetSubtype="4" fill="hold" grpId="0" nodeType="withEffect">
                                  <p:stCondLst>
                                    <p:cond delay="0"/>
                                  </p:stCondLst>
                                  <p:childTnLst>
                                    <p:animEffect transition="out" filter="wipe(down)">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par>
                                <p:cTn id="18" presetID="22" presetClass="exit" presetSubtype="4" fill="hold" grpId="0" nodeType="withEffect">
                                  <p:stCondLst>
                                    <p:cond delay="0"/>
                                  </p:stCondLst>
                                  <p:childTnLst>
                                    <p:animEffect transition="out" filter="wipe(down)">
                                      <p:cBhvr>
                                        <p:cTn id="19" dur="500"/>
                                        <p:tgtEl>
                                          <p:spTgt spid="3">
                                            <p:txEl>
                                              <p:pRg st="4" end="4"/>
                                            </p:txEl>
                                          </p:spTgt>
                                        </p:tgtEl>
                                      </p:cBhvr>
                                    </p:animEffect>
                                    <p:set>
                                      <p:cBhvr>
                                        <p:cTn id="20" dur="1" fill="hold">
                                          <p:stCondLst>
                                            <p:cond delay="499"/>
                                          </p:stCondLst>
                                        </p:cTn>
                                        <p:tgtEl>
                                          <p:spTgt spid="3">
                                            <p:txEl>
                                              <p:pRg st="4" end="4"/>
                                            </p:txEl>
                                          </p:spTgt>
                                        </p:tgtEl>
                                        <p:attrNameLst>
                                          <p:attrName>style.visibility</p:attrName>
                                        </p:attrNameLst>
                                      </p:cBhvr>
                                      <p:to>
                                        <p:strVal val="hidden"/>
                                      </p:to>
                                    </p:set>
                                  </p:childTnLst>
                                </p:cTn>
                              </p:par>
                              <p:par>
                                <p:cTn id="21" presetID="22" presetClass="exit" presetSubtype="4" fill="hold" grpId="0" nodeType="withEffect">
                                  <p:stCondLst>
                                    <p:cond delay="0"/>
                                  </p:stCondLst>
                                  <p:childTnLst>
                                    <p:animEffect transition="out" filter="wipe(down)">
                                      <p:cBhvr>
                                        <p:cTn id="22" dur="500"/>
                                        <p:tgtEl>
                                          <p:spTgt spid="3">
                                            <p:txEl>
                                              <p:pRg st="5" end="5"/>
                                            </p:txEl>
                                          </p:spTgt>
                                        </p:tgtEl>
                                      </p:cBhvr>
                                    </p:animEffect>
                                    <p:set>
                                      <p:cBhvr>
                                        <p:cTn id="23" dur="1" fill="hold">
                                          <p:stCondLst>
                                            <p:cond delay="499"/>
                                          </p:stCondLst>
                                        </p:cTn>
                                        <p:tgtEl>
                                          <p:spTgt spid="3">
                                            <p:txEl>
                                              <p:pRg st="5" end="5"/>
                                            </p:txEl>
                                          </p:spTgt>
                                        </p:tgtEl>
                                        <p:attrNameLst>
                                          <p:attrName>style.visibility</p:attrName>
                                        </p:attrNameLst>
                                      </p:cBhvr>
                                      <p:to>
                                        <p:strVal val="hidden"/>
                                      </p:to>
                                    </p:set>
                                  </p:childTnLst>
                                </p:cTn>
                              </p:par>
                              <p:par>
                                <p:cTn id="24" presetID="22" presetClass="exit" presetSubtype="4" fill="hold" grpId="0" nodeType="withEffect">
                                  <p:stCondLst>
                                    <p:cond delay="0"/>
                                  </p:stCondLst>
                                  <p:childTnLst>
                                    <p:animEffect transition="out" filter="wipe(down)">
                                      <p:cBhvr>
                                        <p:cTn id="25" dur="500"/>
                                        <p:tgtEl>
                                          <p:spTgt spid="3">
                                            <p:txEl>
                                              <p:pRg st="6" end="6"/>
                                            </p:txEl>
                                          </p:spTgt>
                                        </p:tgtEl>
                                      </p:cBhvr>
                                    </p:animEffect>
                                    <p:set>
                                      <p:cBhvr>
                                        <p:cTn id="26"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uiExpand="1" build="p"/>
      <p:bldP spid="3"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一个常见的</a:t>
            </a:r>
            <a:r>
              <a:rPr lang="zh-CN" altLang="en-US"/>
              <a:t>回答</a:t>
            </a:r>
            <a:endParaRPr lang="zh-CN" altLang="en-US"/>
          </a:p>
        </p:txBody>
      </p:sp>
      <p:sp>
        <p:nvSpPr>
          <p:cNvPr id="7" name="内容占位符 6"/>
          <p:cNvSpPr>
            <a:spLocks noGrp="1"/>
          </p:cNvSpPr>
          <p:nvPr>
            <p:ph idx="1"/>
          </p:nvPr>
        </p:nvSpPr>
        <p:spPr/>
        <p:txBody>
          <a:bodyPr/>
          <a:p>
            <a:r>
              <a:rPr lang="zh-CN" altLang="en-US"/>
              <a:t>学生</a:t>
            </a:r>
            <a:r>
              <a:rPr lang="zh-CN" altLang="en-US"/>
              <a:t>问曰：老师，我的心静不下来，很烦，听音乐也</a:t>
            </a:r>
            <a:r>
              <a:rPr lang="zh-CN" altLang="en-US"/>
              <a:t>没用</a:t>
            </a:r>
            <a:endParaRPr lang="zh-CN" altLang="en-US"/>
          </a:p>
          <a:p>
            <a:endParaRPr lang="zh-CN" altLang="en-US"/>
          </a:p>
          <a:p>
            <a:r>
              <a:rPr lang="zh-CN" altLang="en-US"/>
              <a:t>老师答曰：是心动了</a:t>
            </a:r>
            <a:r>
              <a:rPr lang="zh-CN" altLang="en-US"/>
              <a:t>吗？</a:t>
            </a:r>
            <a:endParaRPr lang="zh-CN" altLang="en-US"/>
          </a:p>
        </p:txBody>
      </p:sp>
      <p:pic>
        <p:nvPicPr>
          <p:cNvPr id="2" name="图片 1" descr="赛诺"/>
          <p:cNvPicPr>
            <a:picLocks noChangeAspect="1"/>
          </p:cNvPicPr>
          <p:nvPr/>
        </p:nvPicPr>
        <p:blipFill>
          <a:blip r:embed="rId1"/>
          <a:stretch>
            <a:fillRect/>
          </a:stretch>
        </p:blipFill>
        <p:spPr>
          <a:xfrm>
            <a:off x="4572000" y="2995930"/>
            <a:ext cx="2712085" cy="2594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p:cTn id="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人与人的感受是不同</a:t>
            </a:r>
            <a:r>
              <a:rPr lang="zh-CN" altLang="en-US"/>
              <a:t>的</a:t>
            </a:r>
            <a:endParaRPr lang="zh-CN" altLang="en-US"/>
          </a:p>
        </p:txBody>
      </p:sp>
      <p:sp>
        <p:nvSpPr>
          <p:cNvPr id="3" name="内容占位符 2"/>
          <p:cNvSpPr>
            <a:spLocks noGrp="1"/>
          </p:cNvSpPr>
          <p:nvPr>
            <p:ph idx="1"/>
          </p:nvPr>
        </p:nvSpPr>
        <p:spPr/>
        <p:txBody>
          <a:bodyPr/>
          <a:p>
            <a:r>
              <a:rPr lang="zh-CN" altLang="en-US" b="1"/>
              <a:t>情感反应性</a:t>
            </a:r>
            <a:r>
              <a:rPr lang="zh-CN" altLang="en-US"/>
              <a:t>：</a:t>
            </a:r>
            <a:endParaRPr lang="zh-CN" altLang="en-US"/>
          </a:p>
          <a:p>
            <a:pPr lvl="1"/>
            <a:r>
              <a:rPr lang="zh-CN" altLang="en-US"/>
              <a:t>早期的研究就证明</a:t>
            </a:r>
            <a:r>
              <a:rPr lang="zh-CN" altLang="en-US"/>
              <a:t>了，消极情感会干扰认知过程并降低学术表现。积极情感能够增强功能，但高唤醒度的积极情感也可能会令人分心。</a:t>
            </a:r>
            <a:endParaRPr lang="zh-CN" altLang="en-US"/>
          </a:p>
          <a:p>
            <a:pPr lvl="1"/>
            <a:r>
              <a:rPr lang="zh-CN" altLang="en-US"/>
              <a:t>个体的情感反应性存在很大的差异。</a:t>
            </a:r>
            <a:endParaRPr lang="zh-CN" altLang="en-US"/>
          </a:p>
          <a:p>
            <a:pPr lvl="1"/>
            <a:r>
              <a:rPr lang="zh-CN" altLang="en-US"/>
              <a:t>对事情过于动心，往往影响了注意力的方向，也影响了</a:t>
            </a:r>
            <a:r>
              <a:rPr lang="zh-CN" altLang="en-US">
                <a:highlight>
                  <a:srgbClr val="FFFF00"/>
                </a:highlight>
              </a:rPr>
              <a:t>注意力的品质</a:t>
            </a:r>
            <a:endParaRPr lang="zh-CN" altLang="en-US">
              <a:highlight>
                <a:srgbClr val="FFFF00"/>
              </a:highlight>
            </a:endParaRPr>
          </a:p>
        </p:txBody>
      </p:sp>
      <p:sp>
        <p:nvSpPr>
          <p:cNvPr id="4" name="文本框 3"/>
          <p:cNvSpPr txBox="1"/>
          <p:nvPr/>
        </p:nvSpPr>
        <p:spPr>
          <a:xfrm>
            <a:off x="0" y="6392545"/>
            <a:ext cx="8079740" cy="465455"/>
          </a:xfrm>
          <a:prstGeom prst="rect">
            <a:avLst/>
          </a:prstGeom>
          <a:noFill/>
        </p:spPr>
        <p:txBody>
          <a:bodyPr wrap="square" rtlCol="0" anchor="t">
            <a:noAutofit/>
          </a:bodyPr>
          <a:p>
            <a:r>
              <a:rPr lang="zh-CN" altLang="en-US" sz="1000"/>
              <a:t>Scrimin, S., Altoè, G., Moscardino, U., Pastore, M., &amp; Mason, L. (2016). Individual Differences in Emotional Reactivity and Academic Achievement: A Psychophysiological Study. *Mind, Brain, and Education*, *10*(1), 34–46.</a:t>
            </a:r>
            <a:endParaRPr lang="zh-CN" altLang="en-US"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一个</a:t>
            </a:r>
            <a:r>
              <a:rPr lang="zh-CN" altLang="en-US"/>
              <a:t>不太常见的</a:t>
            </a:r>
            <a:r>
              <a:rPr lang="zh-CN" altLang="en-US"/>
              <a:t>回答</a:t>
            </a:r>
            <a:endParaRPr lang="zh-CN" altLang="en-US"/>
          </a:p>
        </p:txBody>
      </p:sp>
      <p:sp>
        <p:nvSpPr>
          <p:cNvPr id="7" name="内容占位符 6"/>
          <p:cNvSpPr>
            <a:spLocks noGrp="1"/>
          </p:cNvSpPr>
          <p:nvPr>
            <p:ph idx="1"/>
          </p:nvPr>
        </p:nvSpPr>
        <p:spPr/>
        <p:txBody>
          <a:bodyPr/>
          <a:p>
            <a:r>
              <a:rPr lang="zh-CN" altLang="en-US"/>
              <a:t>学生</a:t>
            </a:r>
            <a:r>
              <a:rPr lang="zh-CN" altLang="en-US"/>
              <a:t>问曰：老师，我的心静不下来，很烦，听音乐也</a:t>
            </a:r>
            <a:r>
              <a:rPr lang="zh-CN" altLang="en-US"/>
              <a:t>没用</a:t>
            </a:r>
            <a:endParaRPr lang="zh-CN" altLang="en-US"/>
          </a:p>
          <a:p>
            <a:endParaRPr lang="zh-CN" altLang="en-US"/>
          </a:p>
          <a:p>
            <a:r>
              <a:rPr lang="zh-CN" altLang="en-US"/>
              <a:t>老师答曰：把你的心，放到</a:t>
            </a:r>
            <a:r>
              <a:rPr lang="zh-CN" altLang="en-US"/>
              <a:t>脚掌</a:t>
            </a:r>
            <a:endParaRPr lang="zh-CN" altLang="en-US"/>
          </a:p>
        </p:txBody>
      </p:sp>
      <p:pic>
        <p:nvPicPr>
          <p:cNvPr id="6" name="图片 5" descr="110279505&amp;pky90110279505&amp;"/>
          <p:cNvPicPr>
            <a:picLocks noChangeAspect="1"/>
          </p:cNvPicPr>
          <p:nvPr/>
        </p:nvPicPr>
        <p:blipFill>
          <a:blip r:embed="rId1"/>
          <a:srcRect l="43736" t="35486" r="41576" b="35451"/>
          <a:stretch>
            <a:fillRect/>
          </a:stretch>
        </p:blipFill>
        <p:spPr>
          <a:xfrm>
            <a:off x="4701540" y="2997200"/>
            <a:ext cx="1343025" cy="159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p:cTn id="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通过准备身，</a:t>
            </a:r>
            <a:br>
              <a:rPr lang="zh-CN" altLang="en-US"/>
            </a:br>
            <a:r>
              <a:rPr lang="en-US" altLang="zh-CN"/>
              <a:t>            </a:t>
            </a:r>
            <a:r>
              <a:rPr lang="zh-CN" altLang="en-US"/>
              <a:t>来准备</a:t>
            </a:r>
            <a:r>
              <a:rPr lang="zh-CN" altLang="en-US"/>
              <a:t>心</a:t>
            </a:r>
            <a:endParaRPr lang="zh-CN" altLang="en-US"/>
          </a:p>
        </p:txBody>
      </p:sp>
      <p:sp>
        <p:nvSpPr>
          <p:cNvPr id="5" name="文本占位符 4"/>
          <p:cNvSpPr>
            <a:spLocks noGrp="1"/>
          </p:cNvSpPr>
          <p:nvPr>
            <p:ph type="body" idx="1"/>
          </p:nvPr>
        </p:nvSpPr>
        <p:spPr/>
        <p:txBody>
          <a:bodyPr/>
          <a:p>
            <a:r>
              <a:rPr lang="zh-CN" altLang="en-US"/>
              <a:t>正念</a:t>
            </a:r>
            <a:r>
              <a:rPr lang="zh-CN" altLang="en-US"/>
              <a:t>拉伸</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正念拉伸——请大家站起来</a:t>
            </a:r>
            <a:r>
              <a:rPr lang="zh-CN" altLang="en-US"/>
              <a:t>做</a:t>
            </a:r>
            <a:endParaRPr lang="zh-CN" altLang="en-US"/>
          </a:p>
        </p:txBody>
      </p:sp>
      <p:sp>
        <p:nvSpPr>
          <p:cNvPr id="3" name="内容占位符 2"/>
          <p:cNvSpPr>
            <a:spLocks noGrp="1"/>
          </p:cNvSpPr>
          <p:nvPr>
            <p:ph idx="1"/>
          </p:nvPr>
        </p:nvSpPr>
        <p:spPr/>
        <p:txBody>
          <a:bodyPr/>
          <a:p>
            <a:r>
              <a:rPr lang="zh-CN" altLang="en-US"/>
              <a:t>请大家在做动作的时候，把注意力放到动作中，舒缓地做，不需要</a:t>
            </a:r>
            <a:r>
              <a:rPr lang="zh-CN" altLang="en-US"/>
              <a:t>勉强自己</a:t>
            </a:r>
            <a:endParaRPr lang="zh-CN" altLang="en-US"/>
          </a:p>
          <a:p>
            <a:endParaRPr lang="zh-CN" altLang="en-US"/>
          </a:p>
          <a:p>
            <a:r>
              <a:rPr lang="zh-CN" altLang="en-US"/>
              <a:t>向上伸手</a:t>
            </a:r>
            <a:endParaRPr lang="zh-CN" altLang="en-US"/>
          </a:p>
          <a:p>
            <a:r>
              <a:rPr lang="zh-CN" altLang="en-US"/>
              <a:t>拉伸颈脖</a:t>
            </a:r>
            <a:endParaRPr lang="zh-CN" altLang="en-US"/>
          </a:p>
          <a:p>
            <a:r>
              <a:rPr lang="zh-CN" altLang="en-US"/>
              <a:t>伸手再伸手</a:t>
            </a:r>
            <a:endParaRPr lang="zh-CN" altLang="en-US"/>
          </a:p>
          <a:p>
            <a:r>
              <a:rPr lang="zh-CN" altLang="en-US"/>
              <a:t>站姿</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把心放到脚掌</a:t>
            </a:r>
            <a:endParaRPr lang="zh-CN" altLang="en-US"/>
          </a:p>
        </p:txBody>
      </p:sp>
      <p:sp>
        <p:nvSpPr>
          <p:cNvPr id="3" name="内容占位符 2"/>
          <p:cNvSpPr>
            <a:spLocks noGrp="1"/>
          </p:cNvSpPr>
          <p:nvPr>
            <p:ph idx="1"/>
          </p:nvPr>
        </p:nvSpPr>
        <p:spPr>
          <a:xfrm>
            <a:off x="685800" y="2121535"/>
            <a:ext cx="3885565" cy="4050665"/>
          </a:xfrm>
        </p:spPr>
        <p:txBody>
          <a:bodyPr/>
          <a:p>
            <a:pPr>
              <a:lnSpc>
                <a:spcPct val="150000"/>
              </a:lnSpc>
            </a:pPr>
            <a:r>
              <a:rPr lang="zh-CN" altLang="en-US"/>
              <a:t>正念拉伸，是正念练习的一种</a:t>
            </a:r>
            <a:endParaRPr lang="zh-CN" altLang="en-US"/>
          </a:p>
          <a:p>
            <a:pPr>
              <a:lnSpc>
                <a:spcPct val="150000"/>
              </a:lnSpc>
            </a:pPr>
            <a:r>
              <a:rPr lang="zh-CN" altLang="en-US"/>
              <a:t>正念是一种有意识的，对身心</a:t>
            </a:r>
            <a:r>
              <a:rPr lang="zh-CN" altLang="en-US">
                <a:highlight>
                  <a:srgbClr val="FFFF00"/>
                </a:highlight>
              </a:rPr>
              <a:t>“温和的觉察”——</a:t>
            </a:r>
            <a:r>
              <a:rPr lang="zh-CN" altLang="en-US">
                <a:highlight>
                  <a:srgbClr val="FFFF00"/>
                </a:highlight>
              </a:rPr>
              <a:t>薛建新</a:t>
            </a:r>
            <a:endParaRPr lang="zh-CN" altLang="en-US">
              <a:highlight>
                <a:srgbClr val="FFFF00"/>
              </a:highlight>
            </a:endParaRPr>
          </a:p>
          <a:p>
            <a:r>
              <a:rPr lang="zh-CN" altLang="en-US"/>
              <a:t>通过正念练习，可以提升</a:t>
            </a:r>
            <a:r>
              <a:rPr lang="zh-CN" altLang="en-US">
                <a:highlight>
                  <a:srgbClr val="00FF00"/>
                </a:highlight>
              </a:rPr>
              <a:t>注意力的品质</a:t>
            </a:r>
            <a:endParaRPr lang="zh-CN" altLang="en-US">
              <a:highlight>
                <a:srgbClr val="00FF00"/>
              </a:highlight>
            </a:endParaRPr>
          </a:p>
          <a:p>
            <a:endParaRPr lang="zh-CN" altLang="en-US">
              <a:highlight>
                <a:srgbClr val="00FF00"/>
              </a:highlight>
            </a:endParaRPr>
          </a:p>
        </p:txBody>
      </p:sp>
      <p:sp>
        <p:nvSpPr>
          <p:cNvPr id="19" name="任意多边形 18"/>
          <p:cNvSpPr/>
          <p:nvPr>
            <p:custDataLst>
              <p:tags r:id="rId1"/>
            </p:custDataLst>
          </p:nvPr>
        </p:nvSpPr>
        <p:spPr>
          <a:xfrm rot="1684322">
            <a:off x="6579410" y="3096531"/>
            <a:ext cx="742036"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20" name="任意多边形 19"/>
          <p:cNvSpPr/>
          <p:nvPr>
            <p:custDataLst>
              <p:tags r:id="rId2"/>
            </p:custDataLst>
          </p:nvPr>
        </p:nvSpPr>
        <p:spPr>
          <a:xfrm rot="4109832">
            <a:off x="6147462" y="3346190"/>
            <a:ext cx="524703"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17" name="任意多边形 16"/>
          <p:cNvSpPr/>
          <p:nvPr>
            <p:custDataLst>
              <p:tags r:id="rId3"/>
            </p:custDataLst>
          </p:nvPr>
        </p:nvSpPr>
        <p:spPr>
          <a:xfrm rot="19858074">
            <a:off x="6603416" y="1912139"/>
            <a:ext cx="791607"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18" name="任意多边形 17"/>
          <p:cNvSpPr/>
          <p:nvPr>
            <p:custDataLst>
              <p:tags r:id="rId4"/>
            </p:custDataLst>
          </p:nvPr>
        </p:nvSpPr>
        <p:spPr>
          <a:xfrm rot="17886709">
            <a:off x="6176160" y="1604053"/>
            <a:ext cx="628722"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8" name="任意多边形 7"/>
          <p:cNvSpPr/>
          <p:nvPr>
            <p:custDataLst>
              <p:tags r:id="rId5"/>
            </p:custDataLst>
          </p:nvPr>
        </p:nvSpPr>
        <p:spPr>
          <a:xfrm>
            <a:off x="6812443" y="2498525"/>
            <a:ext cx="811788"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4" name="椭圆 3"/>
          <p:cNvSpPr/>
          <p:nvPr>
            <p:custDataLst>
              <p:tags r:id="rId6"/>
            </p:custDataLst>
          </p:nvPr>
        </p:nvSpPr>
        <p:spPr>
          <a:xfrm>
            <a:off x="5374641" y="2019798"/>
            <a:ext cx="1532668" cy="1532668"/>
          </a:xfrm>
          <a:prstGeom prst="ellipse">
            <a:avLst/>
          </a:prstGeom>
          <a:solidFill>
            <a:srgbClr val="D9D9D9"/>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5" name="椭圆 4"/>
          <p:cNvSpPr/>
          <p:nvPr>
            <p:custDataLst>
              <p:tags r:id="rId7"/>
            </p:custDataLst>
          </p:nvPr>
        </p:nvSpPr>
        <p:spPr>
          <a:xfrm>
            <a:off x="5469507" y="2114665"/>
            <a:ext cx="1342935" cy="134293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rmAutofit/>
          </a:bodyPr>
          <a:p>
            <a:pPr algn="ctr">
              <a:lnSpc>
                <a:spcPct val="130000"/>
              </a:lnSpc>
            </a:pPr>
            <a:r>
              <a:rPr lang="zh-CN" altLang="da-DK" sz="3200" kern="0" dirty="0">
                <a:solidFill>
                  <a:srgbClr val="000000"/>
                </a:solidFill>
                <a:sym typeface="Arial" panose="020B0604020202090204" pitchFamily="34" charset="0"/>
              </a:rPr>
              <a:t>意</a:t>
            </a:r>
            <a:r>
              <a:rPr lang="zh-CN" altLang="da-DK" sz="3200" kern="0" dirty="0">
                <a:solidFill>
                  <a:srgbClr val="000000"/>
                </a:solidFill>
                <a:sym typeface="Arial" panose="020B0604020202090204" pitchFamily="34" charset="0"/>
              </a:rPr>
              <a:t>识</a:t>
            </a:r>
            <a:endParaRPr lang="zh-CN" altLang="da-DK" sz="3200" kern="0" dirty="0">
              <a:solidFill>
                <a:srgbClr val="000000"/>
              </a:solidFill>
              <a:sym typeface="Arial" panose="020B0604020202090204" pitchFamily="34" charset="0"/>
            </a:endParaRPr>
          </a:p>
        </p:txBody>
      </p:sp>
      <p:sp>
        <p:nvSpPr>
          <p:cNvPr id="9" name="椭圆 8"/>
          <p:cNvSpPr/>
          <p:nvPr>
            <p:custDataLst>
              <p:tags r:id="rId8"/>
            </p:custDataLst>
          </p:nvPr>
        </p:nvSpPr>
        <p:spPr>
          <a:xfrm>
            <a:off x="7494464" y="2304628"/>
            <a:ext cx="963008" cy="963007"/>
          </a:xfrm>
          <a:prstGeom prst="ellipse">
            <a:avLst/>
          </a:prstGeom>
          <a:solidFill>
            <a:srgbClr val="E6B07A"/>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舌</a:t>
            </a:r>
            <a:endParaRPr lang="zh-CN" altLang="en-US" sz="3200" kern="0" smtClean="0">
              <a:solidFill>
                <a:srgbClr val="FFFFFF"/>
              </a:solidFill>
              <a:sym typeface="Arial" panose="020B0604020202090204" pitchFamily="34" charset="0"/>
            </a:endParaRPr>
          </a:p>
        </p:txBody>
      </p:sp>
      <p:sp>
        <p:nvSpPr>
          <p:cNvPr id="10" name="椭圆 9"/>
          <p:cNvSpPr/>
          <p:nvPr>
            <p:custDataLst>
              <p:tags r:id="rId9"/>
            </p:custDataLst>
          </p:nvPr>
        </p:nvSpPr>
        <p:spPr>
          <a:xfrm>
            <a:off x="7178951" y="1426191"/>
            <a:ext cx="832971" cy="832971"/>
          </a:xfrm>
          <a:prstGeom prst="ellipse">
            <a:avLst/>
          </a:prstGeom>
          <a:solidFill>
            <a:srgbClr val="E7ABB1"/>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耳</a:t>
            </a:r>
            <a:endParaRPr lang="zh-CN" altLang="en-US" sz="3200" kern="0" smtClean="0">
              <a:solidFill>
                <a:srgbClr val="FFFFFF"/>
              </a:solidFill>
              <a:sym typeface="Arial" panose="020B0604020202090204" pitchFamily="34" charset="0"/>
            </a:endParaRPr>
          </a:p>
        </p:txBody>
      </p:sp>
      <p:sp>
        <p:nvSpPr>
          <p:cNvPr id="11" name="椭圆 10"/>
          <p:cNvSpPr/>
          <p:nvPr>
            <p:custDataLst>
              <p:tags r:id="rId10"/>
            </p:custDataLst>
          </p:nvPr>
        </p:nvSpPr>
        <p:spPr>
          <a:xfrm>
            <a:off x="6374207" y="1031337"/>
            <a:ext cx="723299" cy="723298"/>
          </a:xfrm>
          <a:prstGeom prst="ellipse">
            <a:avLst/>
          </a:prstGeom>
          <a:solidFill>
            <a:srgbClr val="B2BD29"/>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眼</a:t>
            </a:r>
            <a:endParaRPr lang="zh-CN" altLang="en-US" sz="3200" kern="0" smtClean="0">
              <a:solidFill>
                <a:srgbClr val="FFFFFF"/>
              </a:solidFill>
              <a:sym typeface="Arial" panose="020B0604020202090204" pitchFamily="34" charset="0"/>
            </a:endParaRPr>
          </a:p>
        </p:txBody>
      </p:sp>
      <p:sp>
        <p:nvSpPr>
          <p:cNvPr id="12" name="椭圆 11"/>
          <p:cNvSpPr/>
          <p:nvPr>
            <p:custDataLst>
              <p:tags r:id="rId11"/>
            </p:custDataLst>
          </p:nvPr>
        </p:nvSpPr>
        <p:spPr>
          <a:xfrm>
            <a:off x="7115899" y="3271338"/>
            <a:ext cx="832971" cy="832971"/>
          </a:xfrm>
          <a:prstGeom prst="ellipse">
            <a:avLst/>
          </a:prstGeom>
          <a:solidFill>
            <a:srgbClr val="B2BD29"/>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嗅</a:t>
            </a:r>
            <a:endParaRPr lang="zh-CN" altLang="en-US" sz="3200" kern="0" smtClean="0">
              <a:solidFill>
                <a:srgbClr val="FFFFFF"/>
              </a:solidFill>
              <a:sym typeface="Arial" panose="020B0604020202090204" pitchFamily="34" charset="0"/>
            </a:endParaRPr>
          </a:p>
        </p:txBody>
      </p:sp>
      <p:sp>
        <p:nvSpPr>
          <p:cNvPr id="16" name="椭圆 15"/>
          <p:cNvSpPr/>
          <p:nvPr>
            <p:custDataLst>
              <p:tags r:id="rId12"/>
            </p:custDataLst>
          </p:nvPr>
        </p:nvSpPr>
        <p:spPr>
          <a:xfrm>
            <a:off x="6251170" y="3710615"/>
            <a:ext cx="707101" cy="707101"/>
          </a:xfrm>
          <a:prstGeom prst="ellipse">
            <a:avLst/>
          </a:prstGeom>
          <a:solidFill>
            <a:srgbClr val="E7ABB1"/>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触</a:t>
            </a:r>
            <a:endParaRPr lang="zh-CN" altLang="en-US" sz="3200" kern="0" smtClean="0">
              <a:solidFill>
                <a:srgbClr val="FFFFFF"/>
              </a:solidFill>
              <a:sym typeface="Arial" panose="020B060402020209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提升注意力品质</a:t>
            </a:r>
            <a:endParaRPr lang="zh-CN" altLang="en-US"/>
          </a:p>
        </p:txBody>
      </p:sp>
      <p:sp>
        <p:nvSpPr>
          <p:cNvPr id="3" name="内容占位符 2"/>
          <p:cNvSpPr>
            <a:spLocks noGrp="1"/>
          </p:cNvSpPr>
          <p:nvPr>
            <p:ph idx="1"/>
          </p:nvPr>
        </p:nvSpPr>
        <p:spPr/>
        <p:txBody>
          <a:bodyPr/>
          <a:p>
            <a:r>
              <a:rPr lang="zh-CN" altLang="en-US"/>
              <a:t>注意力品质指的是表征个人如何利用或表现注意力的不同方面。</a:t>
            </a:r>
            <a:endParaRPr lang="zh-CN" altLang="en-US"/>
          </a:p>
          <a:p>
            <a:endParaRPr lang="zh-CN" altLang="en-US"/>
          </a:p>
          <a:p>
            <a:r>
              <a:rPr lang="zh-CN" altLang="en-US"/>
              <a:t>广度：指的是注意力的范围或范围。</a:t>
            </a:r>
            <a:endParaRPr lang="zh-CN" altLang="en-US"/>
          </a:p>
          <a:p>
            <a:r>
              <a:rPr lang="zh-CN" altLang="en-US">
                <a:highlight>
                  <a:srgbClr val="00FF00"/>
                </a:highlight>
              </a:rPr>
              <a:t>稳定性：表示随着时间的推移保持注意力的能力。</a:t>
            </a:r>
            <a:endParaRPr lang="zh-CN" altLang="en-US">
              <a:highlight>
                <a:srgbClr val="00FF00"/>
              </a:highlight>
            </a:endParaRPr>
          </a:p>
          <a:p>
            <a:r>
              <a:rPr lang="zh-CN" altLang="en-US"/>
              <a:t>分配：指的是注意力在不同任务或对象之间的分配方式。</a:t>
            </a:r>
            <a:endParaRPr lang="zh-CN" altLang="en-US"/>
          </a:p>
          <a:p>
            <a:r>
              <a:rPr lang="zh-CN" altLang="en-US"/>
              <a:t>转移：代表从一个对象或任务切换到另一个的能力</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提升注意力稳定性</a:t>
            </a:r>
            <a:endParaRPr lang="zh-CN" altLang="en-US"/>
          </a:p>
        </p:txBody>
      </p:sp>
      <p:sp>
        <p:nvSpPr>
          <p:cNvPr id="3" name="内容占位符 2"/>
          <p:cNvSpPr>
            <a:spLocks noGrp="1"/>
          </p:cNvSpPr>
          <p:nvPr>
            <p:ph idx="1"/>
          </p:nvPr>
        </p:nvSpPr>
        <p:spPr/>
        <p:txBody>
          <a:bodyPr/>
          <a:p>
            <a:r>
              <a:rPr lang="zh-CN" altLang="en-US"/>
              <a:t>注意力稳定性：关注的是</a:t>
            </a:r>
            <a:r>
              <a:rPr lang="zh-CN" altLang="en-US">
                <a:highlight>
                  <a:srgbClr val="FFFF00"/>
                </a:highlight>
              </a:rPr>
              <a:t>选择注意</a:t>
            </a:r>
            <a:r>
              <a:rPr lang="zh-CN" altLang="en-US"/>
              <a:t>、</a:t>
            </a:r>
            <a:r>
              <a:rPr lang="zh-CN" altLang="en-US">
                <a:highlight>
                  <a:srgbClr val="FFFF00"/>
                </a:highlight>
              </a:rPr>
              <a:t>警觉注意</a:t>
            </a:r>
            <a:r>
              <a:rPr lang="zh-CN" altLang="en-US"/>
              <a:t>和</a:t>
            </a:r>
            <a:r>
              <a:rPr lang="zh-CN" altLang="en-US">
                <a:highlight>
                  <a:srgbClr val="00FF00"/>
                </a:highlight>
              </a:rPr>
              <a:t>活动注意</a:t>
            </a:r>
            <a:r>
              <a:rPr lang="zh-CN" altLang="en-US"/>
              <a:t>。</a:t>
            </a:r>
            <a:endParaRPr lang="zh-CN" altLang="en-US"/>
          </a:p>
          <a:p>
            <a:pPr lvl="1"/>
            <a:r>
              <a:rPr lang="zh-CN" altLang="en-US"/>
              <a:t>选择注意是对刺激进行有选择的反应, 是信息进入人脑的第一道关口, 是注意稳定的前奏；</a:t>
            </a:r>
            <a:endParaRPr lang="zh-CN" altLang="en-US"/>
          </a:p>
          <a:p>
            <a:pPr lvl="1"/>
            <a:r>
              <a:rPr lang="zh-CN" altLang="en-US"/>
              <a:t>警觉注意指对单一对象保持较长时间的注意；</a:t>
            </a:r>
            <a:endParaRPr lang="zh-CN" altLang="en-US"/>
          </a:p>
          <a:p>
            <a:pPr lvl="1"/>
            <a:r>
              <a:rPr lang="zh-CN" altLang="en-US">
                <a:highlight>
                  <a:srgbClr val="00FF00"/>
                </a:highlight>
              </a:rPr>
              <a:t>活动注意</a:t>
            </a:r>
            <a:r>
              <a:rPr lang="zh-CN" altLang="en-US"/>
              <a:t>是指对同一活动保持长时间的注意。</a:t>
            </a:r>
            <a:endParaRPr lang="zh-CN" altLang="en-US"/>
          </a:p>
          <a:p>
            <a:pPr lvl="1"/>
            <a:r>
              <a:rPr lang="zh-CN" altLang="en-US">
                <a:highlight>
                  <a:srgbClr val="00FF00"/>
                </a:highlight>
              </a:rPr>
              <a:t>活动注意是注意稳定的核心,因为日常生活中更多的要求是在活动中保持注意的稳定。</a:t>
            </a:r>
            <a:endParaRPr lang="zh-CN" altLang="en-US"/>
          </a:p>
          <a:p>
            <a:endParaRPr lang="zh-CN" altLang="en-US"/>
          </a:p>
        </p:txBody>
      </p:sp>
      <p:sp>
        <p:nvSpPr>
          <p:cNvPr id="4" name="文本框 3"/>
          <p:cNvSpPr txBox="1"/>
          <p:nvPr/>
        </p:nvSpPr>
        <p:spPr>
          <a:xfrm>
            <a:off x="424180" y="4547870"/>
            <a:ext cx="8295640" cy="1513840"/>
          </a:xfrm>
          <a:prstGeom prst="rect">
            <a:avLst/>
          </a:prstGeom>
          <a:noFill/>
        </p:spPr>
        <p:txBody>
          <a:bodyPr wrap="square" rtlCol="0" anchor="t">
            <a:noAutofit/>
          </a:bodyPr>
          <a:p>
            <a:r>
              <a:rPr lang="zh-CN" altLang="en-US" sz="4400">
                <a:sym typeface="+mn-ea"/>
              </a:rPr>
              <a:t>学习注意稳定性以</a:t>
            </a:r>
            <a:r>
              <a:rPr lang="zh-CN" altLang="en-US" sz="4400">
                <a:highlight>
                  <a:srgbClr val="00FFFF"/>
                </a:highlight>
                <a:sym typeface="+mn-ea"/>
              </a:rPr>
              <a:t>活动注意</a:t>
            </a:r>
            <a:r>
              <a:rPr lang="zh-CN" altLang="en-US" sz="4400">
                <a:sym typeface="+mn-ea"/>
              </a:rPr>
              <a:t>为主</a:t>
            </a:r>
            <a:endParaRPr lang="zh-CN" altLang="en-US" sz="4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影响注意力稳定性的因素</a:t>
            </a:r>
            <a:endParaRPr lang="zh-CN" altLang="en-US"/>
          </a:p>
        </p:txBody>
      </p:sp>
      <p:sp>
        <p:nvSpPr>
          <p:cNvPr id="3" name="内容占位符 2"/>
          <p:cNvSpPr>
            <a:spLocks noGrp="1"/>
          </p:cNvSpPr>
          <p:nvPr>
            <p:ph idx="1"/>
          </p:nvPr>
        </p:nvSpPr>
        <p:spPr/>
        <p:txBody>
          <a:bodyPr/>
          <a:p>
            <a:r>
              <a:rPr lang="zh-CN" altLang="en-US"/>
              <a:t>年龄，越大注意稳定性越好</a:t>
            </a:r>
            <a:endParaRPr lang="zh-CN" altLang="en-US"/>
          </a:p>
          <a:p>
            <a:r>
              <a:rPr lang="zh-CN" altLang="en-US"/>
              <a:t>精神状态，疲劳的状态下，注意稳定性会变差</a:t>
            </a:r>
            <a:endParaRPr lang="zh-CN" altLang="en-US"/>
          </a:p>
          <a:p>
            <a:r>
              <a:rPr lang="zh-CN" altLang="en-US"/>
              <a:t>情绪稳定性，情绪不稳定，容易</a:t>
            </a:r>
            <a:r>
              <a:rPr lang="zh-CN" altLang="en-US"/>
              <a:t>受外界的刺激造成注意力不稳定</a:t>
            </a:r>
            <a:endParaRPr lang="zh-CN" altLang="en-US"/>
          </a:p>
          <a:p>
            <a:r>
              <a:rPr lang="zh-CN" altLang="en-US"/>
              <a:t>气质类型可以影响注意稳定性。</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785745" y="484505"/>
            <a:ext cx="5672455" cy="1609090"/>
          </a:xfrm>
        </p:spPr>
        <p:txBody>
          <a:bodyPr/>
          <a:p>
            <a:r>
              <a:rPr lang="zh-CN" altLang="en-US"/>
              <a:t>提问</a:t>
            </a:r>
            <a:endParaRPr lang="zh-CN" altLang="en-US"/>
          </a:p>
        </p:txBody>
      </p:sp>
      <p:sp>
        <p:nvSpPr>
          <p:cNvPr id="3" name="内容占位符 2"/>
          <p:cNvSpPr>
            <a:spLocks noGrp="1"/>
          </p:cNvSpPr>
          <p:nvPr>
            <p:ph idx="1"/>
          </p:nvPr>
        </p:nvSpPr>
        <p:spPr>
          <a:xfrm>
            <a:off x="2770505" y="2121535"/>
            <a:ext cx="5687695" cy="4050665"/>
          </a:xfrm>
        </p:spPr>
        <p:txBody>
          <a:bodyPr/>
          <a:p>
            <a:r>
              <a:rPr lang="zh-CN" altLang="en-US"/>
              <a:t>为什么上课的</a:t>
            </a:r>
            <a:r>
              <a:rPr lang="zh-CN" altLang="en-US"/>
              <a:t>时候需要</a:t>
            </a:r>
            <a:r>
              <a:rPr lang="zh-CN" altLang="en-US"/>
              <a:t>安静？</a:t>
            </a:r>
            <a:endParaRPr lang="zh-CN" altLang="en-US"/>
          </a:p>
          <a:p>
            <a:r>
              <a:rPr lang="zh-CN" altLang="en-US"/>
              <a:t>为什么学习的时候需要</a:t>
            </a:r>
            <a:r>
              <a:rPr lang="zh-CN" altLang="en-US"/>
              <a:t>安静？</a:t>
            </a:r>
            <a:endParaRPr lang="zh-CN" altLang="en-US"/>
          </a:p>
          <a:p>
            <a:r>
              <a:rPr lang="zh-CN" altLang="en-US"/>
              <a:t>学习的时候，我们需要怎样的</a:t>
            </a:r>
            <a:r>
              <a:rPr lang="zh-CN" altLang="en-US"/>
              <a:t>安静？</a:t>
            </a:r>
            <a:endParaRPr lang="zh-CN" altLang="en-US"/>
          </a:p>
          <a:p>
            <a:endParaRPr lang="zh-CN" altLang="en-US"/>
          </a:p>
        </p:txBody>
      </p:sp>
      <p:pic>
        <p:nvPicPr>
          <p:cNvPr id="5" name="图片 4" descr="静"/>
          <p:cNvPicPr>
            <a:picLocks noChangeAspect="1"/>
          </p:cNvPicPr>
          <p:nvPr/>
        </p:nvPicPr>
        <p:blipFill>
          <a:blip r:embed="rId1"/>
          <a:stretch>
            <a:fillRect/>
          </a:stretch>
        </p:blipFill>
        <p:spPr>
          <a:xfrm>
            <a:off x="0" y="0"/>
            <a:ext cx="2529205" cy="28378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正念练习对注意力稳定性帮助</a:t>
            </a:r>
            <a:endParaRPr lang="zh-CN" altLang="en-US"/>
          </a:p>
        </p:txBody>
      </p:sp>
      <p:sp>
        <p:nvSpPr>
          <p:cNvPr id="3" name="内容占位符 2"/>
          <p:cNvSpPr>
            <a:spLocks noGrp="1"/>
          </p:cNvSpPr>
          <p:nvPr>
            <p:ph idx="1"/>
          </p:nvPr>
        </p:nvSpPr>
        <p:spPr/>
        <p:txBody>
          <a:bodyPr/>
          <a:p>
            <a:r>
              <a:rPr lang="zh-CN" altLang="en-US"/>
              <a:t>正念练习，是一种</a:t>
            </a:r>
            <a:r>
              <a:rPr lang="zh-CN" altLang="en-US"/>
              <a:t>练习把注意力从自动的内心活动转到当前经验上，保持对现在的好奇、开放和接纳。</a:t>
            </a:r>
            <a:endParaRPr lang="zh-CN" altLang="en-US"/>
          </a:p>
          <a:p>
            <a:endParaRPr lang="zh-CN" altLang="en-US"/>
          </a:p>
          <a:p>
            <a:r>
              <a:rPr lang="zh-CN" altLang="en-US"/>
              <a:t>一项研究发现正念练习能提升</a:t>
            </a:r>
            <a:r>
              <a:rPr lang="zh-CN" altLang="en-US"/>
              <a:t>注意力稳定性：</a:t>
            </a:r>
            <a:endParaRPr lang="zh-CN" altLang="en-US"/>
          </a:p>
          <a:p>
            <a:r>
              <a:rPr lang="en-US"/>
              <a:t>1. </a:t>
            </a:r>
            <a:r>
              <a:rPr lang="zh-CN" altLang="en-US"/>
              <a:t>帮助学生更能专注于现在，减少杂念。</a:t>
            </a:r>
            <a:endParaRPr lang="zh-CN" altLang="en-US"/>
          </a:p>
          <a:p>
            <a:r>
              <a:rPr lang="en-US"/>
              <a:t>2. </a:t>
            </a:r>
            <a:r>
              <a:rPr lang="zh-CN" altLang="en-US"/>
              <a:t>帮助学生对周围事物持开放和接纳态度，少有小事干扰学习。</a:t>
            </a:r>
            <a:endParaRPr lang="zh-CN" altLang="en-US"/>
          </a:p>
          <a:p>
            <a:r>
              <a:rPr lang="en-US" altLang="zh-CN"/>
              <a:t>3. </a:t>
            </a:r>
            <a:r>
              <a:rPr lang="zh-CN" altLang="en-US"/>
              <a:t>帮助学生保持冷静，稳定地完成学习任务。</a:t>
            </a:r>
            <a:endParaRPr lang="zh-CN" altLang="en-US"/>
          </a:p>
          <a:p>
            <a:r>
              <a:rPr lang="en-US" altLang="zh-CN"/>
              <a:t>4. </a:t>
            </a:r>
            <a:r>
              <a:rPr lang="zh-CN" altLang="en-US"/>
              <a:t>正念高的学生做事有明确目标，能更好地专注学习。</a:t>
            </a:r>
            <a:endParaRPr lang="zh-CN" altLang="en-US"/>
          </a:p>
        </p:txBody>
      </p:sp>
      <p:sp>
        <p:nvSpPr>
          <p:cNvPr id="4" name="文本框 3"/>
          <p:cNvSpPr txBox="1"/>
          <p:nvPr/>
        </p:nvSpPr>
        <p:spPr>
          <a:xfrm>
            <a:off x="0" y="6518910"/>
            <a:ext cx="8167370" cy="339090"/>
          </a:xfrm>
          <a:prstGeom prst="rect">
            <a:avLst/>
          </a:prstGeom>
          <a:noFill/>
        </p:spPr>
        <p:txBody>
          <a:bodyPr wrap="square" rtlCol="0" anchor="t">
            <a:noAutofit/>
          </a:bodyPr>
          <a:p>
            <a:r>
              <a:rPr lang="zh-CN" altLang="en-US" sz="1200"/>
              <a:t>郑佳佳. 正念与学习注意稳定性、学习自控力的关系及干预研究[D].闽南师范大学,2017.</a:t>
            </a:r>
            <a:endParaRPr lang="zh-CN" altLang="en-US"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一个</a:t>
            </a:r>
            <a:r>
              <a:rPr lang="zh-CN" altLang="en-US"/>
              <a:t>不太常见的</a:t>
            </a:r>
            <a:r>
              <a:rPr lang="zh-CN" altLang="en-US"/>
              <a:t>回答</a:t>
            </a:r>
            <a:endParaRPr lang="zh-CN" altLang="en-US"/>
          </a:p>
        </p:txBody>
      </p:sp>
      <p:sp>
        <p:nvSpPr>
          <p:cNvPr id="7" name="内容占位符 6"/>
          <p:cNvSpPr>
            <a:spLocks noGrp="1"/>
          </p:cNvSpPr>
          <p:nvPr>
            <p:ph idx="1"/>
          </p:nvPr>
        </p:nvSpPr>
        <p:spPr/>
        <p:txBody>
          <a:bodyPr/>
          <a:p>
            <a:r>
              <a:rPr lang="zh-CN" altLang="en-US"/>
              <a:t>学生</a:t>
            </a:r>
            <a:r>
              <a:rPr lang="zh-CN" altLang="en-US"/>
              <a:t>问曰：老师，我的心静不下来，很烦，听音乐也</a:t>
            </a:r>
            <a:r>
              <a:rPr lang="zh-CN" altLang="en-US"/>
              <a:t>没用</a:t>
            </a:r>
            <a:endParaRPr lang="zh-CN" altLang="en-US"/>
          </a:p>
          <a:p>
            <a:endParaRPr lang="zh-CN" altLang="en-US"/>
          </a:p>
          <a:p>
            <a:r>
              <a:rPr lang="zh-CN" altLang="en-US"/>
              <a:t>老师答曰：把你的心，放到</a:t>
            </a:r>
            <a:r>
              <a:rPr lang="zh-CN" altLang="en-US"/>
              <a:t>脚掌</a:t>
            </a:r>
            <a:endParaRPr lang="zh-CN" altLang="en-US"/>
          </a:p>
        </p:txBody>
      </p:sp>
      <p:pic>
        <p:nvPicPr>
          <p:cNvPr id="6" name="图片 5" descr="110279505&amp;pky90110279505&amp;"/>
          <p:cNvPicPr>
            <a:picLocks noChangeAspect="1"/>
          </p:cNvPicPr>
          <p:nvPr/>
        </p:nvPicPr>
        <p:blipFill>
          <a:blip r:embed="rId1"/>
          <a:srcRect l="43736" t="35486" r="41576" b="35451"/>
          <a:stretch>
            <a:fillRect/>
          </a:stretch>
        </p:blipFill>
        <p:spPr>
          <a:xfrm>
            <a:off x="4701540" y="2997200"/>
            <a:ext cx="1343025" cy="159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p:cTn id="7"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回到师生对话中</a:t>
            </a:r>
            <a:endParaRPr lang="zh-CN" altLang="en-US"/>
          </a:p>
        </p:txBody>
      </p:sp>
      <p:sp>
        <p:nvSpPr>
          <p:cNvPr id="3" name="内容占位符 2"/>
          <p:cNvSpPr>
            <a:spLocks noGrp="1"/>
          </p:cNvSpPr>
          <p:nvPr>
            <p:ph idx="1"/>
          </p:nvPr>
        </p:nvSpPr>
        <p:spPr/>
        <p:txBody>
          <a:bodyPr/>
          <a:p>
            <a:r>
              <a:rPr lang="zh-CN" altLang="en-US"/>
              <a:t>情绪不稳定，可能是气质类型，神经生物基础，等不可控因素造成。</a:t>
            </a:r>
            <a:endParaRPr lang="zh-CN" altLang="en-US"/>
          </a:p>
          <a:p>
            <a:r>
              <a:rPr lang="zh-CN" altLang="en-US"/>
              <a:t>对事情的看法，</a:t>
            </a:r>
            <a:r>
              <a:rPr lang="zh-CN" altLang="en-US"/>
              <a:t>受到个性气质影响，比如过于关注负面刺激或过于激动</a:t>
            </a:r>
            <a:r>
              <a:rPr lang="zh-CN" altLang="en-US"/>
              <a:t>兴奋</a:t>
            </a:r>
            <a:endParaRPr lang="zh-CN" altLang="en-US"/>
          </a:p>
          <a:p>
            <a:r>
              <a:rPr lang="zh-CN" altLang="en-US"/>
              <a:t>心烦无法静心的时候，也可能是身体疲倦造成的。</a:t>
            </a:r>
            <a:endParaRPr lang="zh-CN" altLang="en-US"/>
          </a:p>
          <a:p>
            <a:r>
              <a:rPr lang="zh-CN" altLang="en-US"/>
              <a:t>有这些体验，</a:t>
            </a:r>
            <a:r>
              <a:rPr lang="zh-CN" altLang="en-US"/>
              <a:t>是并不是我们做错</a:t>
            </a:r>
            <a:r>
              <a:rPr lang="zh-CN" altLang="en-US"/>
              <a:t>什么。</a:t>
            </a:r>
            <a:endParaRPr lang="zh-CN" altLang="en-US"/>
          </a:p>
          <a:p>
            <a:r>
              <a:rPr lang="zh-CN" altLang="en-US"/>
              <a:t>但我们依然有调整</a:t>
            </a:r>
            <a:r>
              <a:rPr lang="zh-CN" altLang="en-US"/>
              <a:t>方法</a:t>
            </a:r>
            <a:endParaRPr lang="zh-CN" altLang="en-US"/>
          </a:p>
          <a:p>
            <a:pPr>
              <a:lnSpc>
                <a:spcPct val="100000"/>
              </a:lnSpc>
            </a:pPr>
            <a:r>
              <a:rPr lang="zh-CN" altLang="en-US">
                <a:highlight>
                  <a:srgbClr val="00FFFF"/>
                </a:highlight>
              </a:rPr>
              <a:t>通过注意力的调整，把注意力温和地、开放地去到身体的脚掌，通过调整注意力的品质，提升注意力的稳定性，有助于我们面对上述种种。</a:t>
            </a:r>
            <a:endParaRPr lang="zh-CN" altLang="en-US">
              <a:highlight>
                <a:srgbClr val="00FFFF"/>
              </a:highlight>
            </a:endParaRPr>
          </a:p>
          <a:p>
            <a:endParaRPr lang="zh-CN" altLang="en-US">
              <a:highlight>
                <a:srgbClr val="00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刻意练习</a:t>
            </a:r>
            <a:endParaRPr lang="zh-CN" altLang="en-US"/>
          </a:p>
        </p:txBody>
      </p:sp>
      <p:sp>
        <p:nvSpPr>
          <p:cNvPr id="3" name="内容占位符 2"/>
          <p:cNvSpPr>
            <a:spLocks noGrp="1"/>
          </p:cNvSpPr>
          <p:nvPr>
            <p:ph idx="1"/>
          </p:nvPr>
        </p:nvSpPr>
        <p:spPr>
          <a:xfrm>
            <a:off x="685800" y="2121535"/>
            <a:ext cx="3885565" cy="4050665"/>
          </a:xfrm>
        </p:spPr>
        <p:txBody>
          <a:bodyPr/>
          <a:p>
            <a:pPr>
              <a:lnSpc>
                <a:spcPct val="150000"/>
              </a:lnSpc>
            </a:pPr>
            <a:r>
              <a:rPr lang="zh-CN" altLang="en-US"/>
              <a:t>正念练习，是一种可以改善我们的注意力品质的</a:t>
            </a:r>
            <a:r>
              <a:rPr lang="zh-CN" altLang="en-US"/>
              <a:t>练习</a:t>
            </a:r>
            <a:endParaRPr lang="zh-CN" altLang="en-US"/>
          </a:p>
          <a:p>
            <a:pPr>
              <a:lnSpc>
                <a:spcPct val="150000"/>
              </a:lnSpc>
            </a:pPr>
            <a:r>
              <a:rPr lang="zh-CN" altLang="en-US"/>
              <a:t>是一种可以改善身心环境的练习</a:t>
            </a:r>
            <a:r>
              <a:rPr lang="zh-CN" altLang="en-US"/>
              <a:t>方法</a:t>
            </a:r>
            <a:endParaRPr lang="zh-CN" altLang="en-US"/>
          </a:p>
          <a:p>
            <a:r>
              <a:rPr lang="zh-CN" altLang="en-US"/>
              <a:t>身心一起去观察，去</a:t>
            </a:r>
            <a:r>
              <a:rPr lang="zh-CN" altLang="en-US"/>
              <a:t>照顾</a:t>
            </a:r>
            <a:endParaRPr lang="zh-CN" altLang="en-US"/>
          </a:p>
        </p:txBody>
      </p:sp>
      <p:sp>
        <p:nvSpPr>
          <p:cNvPr id="19" name="任意多边形 18"/>
          <p:cNvSpPr/>
          <p:nvPr>
            <p:custDataLst>
              <p:tags r:id="rId1"/>
            </p:custDataLst>
          </p:nvPr>
        </p:nvSpPr>
        <p:spPr>
          <a:xfrm rot="1684322">
            <a:off x="6579410" y="3096531"/>
            <a:ext cx="742036"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20" name="任意多边形 19"/>
          <p:cNvSpPr/>
          <p:nvPr>
            <p:custDataLst>
              <p:tags r:id="rId2"/>
            </p:custDataLst>
          </p:nvPr>
        </p:nvSpPr>
        <p:spPr>
          <a:xfrm rot="4109832">
            <a:off x="6147462" y="3346190"/>
            <a:ext cx="524703"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17" name="任意多边形 16"/>
          <p:cNvSpPr/>
          <p:nvPr>
            <p:custDataLst>
              <p:tags r:id="rId3"/>
            </p:custDataLst>
          </p:nvPr>
        </p:nvSpPr>
        <p:spPr>
          <a:xfrm rot="19858074">
            <a:off x="6603416" y="1912139"/>
            <a:ext cx="791607"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18" name="任意多边形 17"/>
          <p:cNvSpPr/>
          <p:nvPr>
            <p:custDataLst>
              <p:tags r:id="rId4"/>
            </p:custDataLst>
          </p:nvPr>
        </p:nvSpPr>
        <p:spPr>
          <a:xfrm rot="17886709">
            <a:off x="6176160" y="1604053"/>
            <a:ext cx="628722"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8" name="任意多边形 7"/>
          <p:cNvSpPr/>
          <p:nvPr>
            <p:custDataLst>
              <p:tags r:id="rId5"/>
            </p:custDataLst>
          </p:nvPr>
        </p:nvSpPr>
        <p:spPr>
          <a:xfrm>
            <a:off x="6812443" y="2498525"/>
            <a:ext cx="811788" cy="539118"/>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4" name="椭圆 3"/>
          <p:cNvSpPr/>
          <p:nvPr>
            <p:custDataLst>
              <p:tags r:id="rId6"/>
            </p:custDataLst>
          </p:nvPr>
        </p:nvSpPr>
        <p:spPr>
          <a:xfrm>
            <a:off x="5374641" y="2019798"/>
            <a:ext cx="1532668" cy="1532668"/>
          </a:xfrm>
          <a:prstGeom prst="ellipse">
            <a:avLst/>
          </a:prstGeom>
          <a:solidFill>
            <a:srgbClr val="D9D9D9"/>
          </a:solidFill>
        </p:spPr>
        <p:txBody>
          <a:bodyPr rot="0" spcFirstLastPara="0" vertOverflow="overflow" horzOverflow="overflow" vert="horz" wrap="square" lIns="68580" tIns="34290" rIns="68580" bIns="34290" numCol="1" spcCol="0" rtlCol="0" fromWordArt="0" anchor="ctr" anchorCtr="0" forceAA="0" compatLnSpc="1">
            <a:normAutofit/>
          </a:bodyPr>
          <a:p>
            <a:pPr algn="ctr">
              <a:lnSpc>
                <a:spcPct val="130000"/>
              </a:lnSpc>
            </a:pPr>
            <a:endParaRPr lang="zh-CN" altLang="en-US" sz="1350" kern="0">
              <a:solidFill>
                <a:srgbClr val="FFFFFF"/>
              </a:solidFill>
              <a:sym typeface="Arial" panose="020B0604020202090204" pitchFamily="34" charset="0"/>
            </a:endParaRPr>
          </a:p>
        </p:txBody>
      </p:sp>
      <p:sp>
        <p:nvSpPr>
          <p:cNvPr id="5" name="椭圆 4"/>
          <p:cNvSpPr/>
          <p:nvPr>
            <p:custDataLst>
              <p:tags r:id="rId7"/>
            </p:custDataLst>
          </p:nvPr>
        </p:nvSpPr>
        <p:spPr>
          <a:xfrm>
            <a:off x="5469507" y="2114665"/>
            <a:ext cx="1342935" cy="134293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rmAutofit/>
          </a:bodyPr>
          <a:p>
            <a:pPr algn="ctr">
              <a:lnSpc>
                <a:spcPct val="130000"/>
              </a:lnSpc>
            </a:pPr>
            <a:r>
              <a:rPr lang="zh-CN" altLang="da-DK" sz="3200" kern="0" dirty="0">
                <a:solidFill>
                  <a:srgbClr val="000000"/>
                </a:solidFill>
                <a:sym typeface="Arial" panose="020B0604020202090204" pitchFamily="34" charset="0"/>
              </a:rPr>
              <a:t>意</a:t>
            </a:r>
            <a:r>
              <a:rPr lang="zh-CN" altLang="da-DK" sz="3200" kern="0" dirty="0">
                <a:solidFill>
                  <a:srgbClr val="000000"/>
                </a:solidFill>
                <a:sym typeface="Arial" panose="020B0604020202090204" pitchFamily="34" charset="0"/>
              </a:rPr>
              <a:t>识</a:t>
            </a:r>
            <a:endParaRPr lang="zh-CN" altLang="da-DK" sz="3200" kern="0" dirty="0">
              <a:solidFill>
                <a:srgbClr val="000000"/>
              </a:solidFill>
              <a:sym typeface="Arial" panose="020B0604020202090204" pitchFamily="34" charset="0"/>
            </a:endParaRPr>
          </a:p>
        </p:txBody>
      </p:sp>
      <p:sp>
        <p:nvSpPr>
          <p:cNvPr id="9" name="椭圆 8"/>
          <p:cNvSpPr/>
          <p:nvPr>
            <p:custDataLst>
              <p:tags r:id="rId8"/>
            </p:custDataLst>
          </p:nvPr>
        </p:nvSpPr>
        <p:spPr>
          <a:xfrm>
            <a:off x="7494464" y="2304628"/>
            <a:ext cx="963008" cy="963007"/>
          </a:xfrm>
          <a:prstGeom prst="ellipse">
            <a:avLst/>
          </a:prstGeom>
          <a:solidFill>
            <a:srgbClr val="E6B07A"/>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舌</a:t>
            </a:r>
            <a:endParaRPr lang="zh-CN" altLang="en-US" sz="3200" kern="0" smtClean="0">
              <a:solidFill>
                <a:srgbClr val="FFFFFF"/>
              </a:solidFill>
              <a:sym typeface="Arial" panose="020B0604020202090204" pitchFamily="34" charset="0"/>
            </a:endParaRPr>
          </a:p>
        </p:txBody>
      </p:sp>
      <p:sp>
        <p:nvSpPr>
          <p:cNvPr id="10" name="椭圆 9"/>
          <p:cNvSpPr/>
          <p:nvPr>
            <p:custDataLst>
              <p:tags r:id="rId9"/>
            </p:custDataLst>
          </p:nvPr>
        </p:nvSpPr>
        <p:spPr>
          <a:xfrm>
            <a:off x="7178951" y="1426191"/>
            <a:ext cx="832971" cy="832971"/>
          </a:xfrm>
          <a:prstGeom prst="ellipse">
            <a:avLst/>
          </a:prstGeom>
          <a:solidFill>
            <a:srgbClr val="E7ABB1"/>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耳</a:t>
            </a:r>
            <a:endParaRPr lang="zh-CN" altLang="en-US" sz="3200" kern="0" smtClean="0">
              <a:solidFill>
                <a:srgbClr val="FFFFFF"/>
              </a:solidFill>
              <a:sym typeface="Arial" panose="020B0604020202090204" pitchFamily="34" charset="0"/>
            </a:endParaRPr>
          </a:p>
        </p:txBody>
      </p:sp>
      <p:sp>
        <p:nvSpPr>
          <p:cNvPr id="11" name="椭圆 10"/>
          <p:cNvSpPr/>
          <p:nvPr>
            <p:custDataLst>
              <p:tags r:id="rId10"/>
            </p:custDataLst>
          </p:nvPr>
        </p:nvSpPr>
        <p:spPr>
          <a:xfrm>
            <a:off x="6374207" y="1031337"/>
            <a:ext cx="723299" cy="723298"/>
          </a:xfrm>
          <a:prstGeom prst="ellipse">
            <a:avLst/>
          </a:prstGeom>
          <a:solidFill>
            <a:srgbClr val="B2BD29"/>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眼</a:t>
            </a:r>
            <a:endParaRPr lang="zh-CN" altLang="en-US" sz="3200" kern="0" smtClean="0">
              <a:solidFill>
                <a:srgbClr val="FFFFFF"/>
              </a:solidFill>
              <a:sym typeface="Arial" panose="020B0604020202090204" pitchFamily="34" charset="0"/>
            </a:endParaRPr>
          </a:p>
        </p:txBody>
      </p:sp>
      <p:sp>
        <p:nvSpPr>
          <p:cNvPr id="12" name="椭圆 11"/>
          <p:cNvSpPr/>
          <p:nvPr>
            <p:custDataLst>
              <p:tags r:id="rId11"/>
            </p:custDataLst>
          </p:nvPr>
        </p:nvSpPr>
        <p:spPr>
          <a:xfrm>
            <a:off x="7115899" y="3271338"/>
            <a:ext cx="832971" cy="832971"/>
          </a:xfrm>
          <a:prstGeom prst="ellipse">
            <a:avLst/>
          </a:prstGeom>
          <a:solidFill>
            <a:srgbClr val="B2BD29"/>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嗅</a:t>
            </a:r>
            <a:endParaRPr lang="zh-CN" altLang="en-US" sz="3200" kern="0" smtClean="0">
              <a:solidFill>
                <a:srgbClr val="FFFFFF"/>
              </a:solidFill>
              <a:sym typeface="Arial" panose="020B0604020202090204" pitchFamily="34" charset="0"/>
            </a:endParaRPr>
          </a:p>
        </p:txBody>
      </p:sp>
      <p:sp>
        <p:nvSpPr>
          <p:cNvPr id="16" name="椭圆 15"/>
          <p:cNvSpPr/>
          <p:nvPr>
            <p:custDataLst>
              <p:tags r:id="rId12"/>
            </p:custDataLst>
          </p:nvPr>
        </p:nvSpPr>
        <p:spPr>
          <a:xfrm>
            <a:off x="6251170" y="3710615"/>
            <a:ext cx="707101" cy="707101"/>
          </a:xfrm>
          <a:prstGeom prst="ellipse">
            <a:avLst/>
          </a:prstGeom>
          <a:solidFill>
            <a:srgbClr val="E7ABB1"/>
          </a:solidFill>
        </p:spPr>
        <p:txBody>
          <a:bodyPr rot="0" spcFirstLastPara="0" vertOverflow="overflow" horzOverflow="overflow" vert="horz" wrap="square" lIns="0" tIns="0" rIns="0" bIns="0" numCol="1" spcCol="0" rtlCol="0" fromWordArt="0" anchor="ctr" anchorCtr="0" forceAA="0" compatLnSpc="1">
            <a:normAutofit/>
          </a:bodyPr>
          <a:p>
            <a:pPr algn="ctr"/>
            <a:r>
              <a:rPr lang="zh-CN" altLang="en-US" sz="3200" kern="0" smtClean="0">
                <a:solidFill>
                  <a:srgbClr val="FFFFFF"/>
                </a:solidFill>
                <a:sym typeface="Arial" panose="020B0604020202090204" pitchFamily="34" charset="0"/>
              </a:rPr>
              <a:t>触</a:t>
            </a:r>
            <a:endParaRPr lang="zh-CN" altLang="en-US" sz="3200" kern="0" smtClean="0">
              <a:solidFill>
                <a:srgbClr val="FFFFFF"/>
              </a:solidFill>
              <a:sym typeface="Arial" panose="020B060402020209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身心的</a:t>
            </a:r>
            <a:r>
              <a:rPr lang="zh-CN" altLang="en-US"/>
              <a:t>准备</a:t>
            </a:r>
            <a:endParaRPr lang="zh-CN" altLang="en-US"/>
          </a:p>
        </p:txBody>
      </p:sp>
      <p:sp>
        <p:nvSpPr>
          <p:cNvPr id="5" name="文本占位符 4"/>
          <p:cNvSpPr>
            <a:spLocks noGrp="1"/>
          </p:cNvSpPr>
          <p:nvPr>
            <p:ph type="body" idx="1"/>
          </p:nvPr>
        </p:nvSpPr>
        <p:spPr/>
        <p:txBody>
          <a:bodyPr/>
          <a:p>
            <a:r>
              <a:rPr lang="zh-CN" altLang="en-US"/>
              <a:t>通过刻意练习，可以更好地帮助我们准备</a:t>
            </a:r>
            <a:r>
              <a:rPr lang="zh-CN" altLang="en-US"/>
              <a:t>身心</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刻意练习的</a:t>
            </a:r>
            <a:r>
              <a:rPr lang="zh-CN" altLang="en-US">
                <a:sym typeface="+mn-ea"/>
              </a:rPr>
              <a:t>基础——神经可塑性</a:t>
            </a:r>
            <a:endParaRPr lang="zh-CN" altLang="en-US">
              <a:sym typeface="+mn-ea"/>
            </a:endParaRPr>
          </a:p>
        </p:txBody>
      </p:sp>
      <p:sp>
        <p:nvSpPr>
          <p:cNvPr id="3" name="内容占位符 2"/>
          <p:cNvSpPr>
            <a:spLocks noGrp="1"/>
          </p:cNvSpPr>
          <p:nvPr>
            <p:ph idx="1"/>
          </p:nvPr>
        </p:nvSpPr>
        <p:spPr/>
        <p:txBody>
          <a:bodyPr/>
          <a:p>
            <a:r>
              <a:rPr lang="zh-CN" altLang="en-US" sz="2800"/>
              <a:t>尝试新方法的时候，神经元在建立新的连接。</a:t>
            </a:r>
            <a:endParaRPr lang="zh-CN" altLang="en-US" sz="2800"/>
          </a:p>
          <a:p>
            <a:r>
              <a:rPr lang="zh-CN" altLang="en-US" sz="2800">
                <a:sym typeface="+mn-ea"/>
              </a:rPr>
              <a:t>神经可塑性</a:t>
            </a:r>
            <a:endParaRPr lang="zh-CN" altLang="en-US" sz="2800">
              <a:sym typeface="+mn-ea"/>
            </a:endParaRPr>
          </a:p>
          <a:p>
            <a:pPr lvl="1"/>
            <a:r>
              <a:rPr lang="zh-CN" altLang="en-US" sz="2800">
                <a:sym typeface="+mn-ea"/>
              </a:rPr>
              <a:t>即大脑改变的能力，即创造、加强、削弱或拆除你的神经元之间的连接</a:t>
            </a:r>
            <a:r>
              <a:rPr lang="zh-CN" altLang="en-US">
                <a:sym typeface="+mn-ea"/>
              </a:rPr>
              <a:t>。</a:t>
            </a:r>
            <a:endParaRPr lang="zh-CN" altLang="en-US">
              <a:sym typeface="+mn-ea"/>
            </a:endParaRPr>
          </a:p>
          <a:p>
            <a:pPr lvl="1"/>
            <a:endParaRPr lang="zh-CN" altLang="en-US">
              <a:sym typeface="+mn-ea"/>
            </a:endParaRPr>
          </a:p>
          <a:p>
            <a:pPr lvl="0"/>
            <a:r>
              <a:rPr lang="zh-CN" altLang="en-US" sz="3200">
                <a:highlight>
                  <a:srgbClr val="00FFFF"/>
                </a:highlight>
                <a:sym typeface="+mn-ea"/>
              </a:rPr>
              <a:t>学习的能力，也是神经可塑性的体现</a:t>
            </a:r>
            <a:endParaRPr lang="zh-CN" altLang="en-US" sz="3200">
              <a:sym typeface="+mn-ea"/>
            </a:endParaRPr>
          </a:p>
          <a:p>
            <a:pPr lvl="0"/>
            <a:endParaRPr lang="zh-CN" altLang="en-US" sz="3200">
              <a:sym typeface="+mn-ea"/>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如何保护大脑</a:t>
            </a:r>
            <a:endParaRPr lang="zh-CN" altLang="en-US"/>
          </a:p>
        </p:txBody>
      </p:sp>
      <p:sp>
        <p:nvSpPr>
          <p:cNvPr id="8" name="文本占位符 7"/>
          <p:cNvSpPr>
            <a:spLocks noGrp="1"/>
          </p:cNvSpPr>
          <p:nvPr>
            <p:ph type="body" idx="1"/>
          </p:nvPr>
        </p:nvSpPr>
        <p:spPr/>
        <p:txBody>
          <a:bodyPr/>
          <a:p>
            <a:r>
              <a:rPr lang="zh-CN" altLang="en-US" sz="6000"/>
              <a:t>平衡，平衡，平衡</a:t>
            </a:r>
            <a:endParaRPr lang="zh-CN" altLang="en-US" sz="600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静"/>
          <p:cNvPicPr>
            <a:picLocks noChangeAspect="1"/>
          </p:cNvPicPr>
          <p:nvPr/>
        </p:nvPicPr>
        <p:blipFill>
          <a:blip r:embed="rId1"/>
          <a:stretch>
            <a:fillRect/>
          </a:stretch>
        </p:blipFill>
        <p:spPr>
          <a:xfrm>
            <a:off x="2190750" y="756920"/>
            <a:ext cx="4762500" cy="53435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a:xfrm>
            <a:off x="685800" y="485267"/>
            <a:ext cx="7772400" cy="1609344"/>
          </a:xfrm>
        </p:spPr>
        <p:txBody>
          <a:bodyPr/>
          <a:p>
            <a:r>
              <a:rPr lang="zh-CN" altLang="en-US"/>
              <a:t>新旧脑</a:t>
            </a:r>
            <a:r>
              <a:rPr lang="zh-CN" altLang="en-US"/>
              <a:t>平衡</a:t>
            </a:r>
            <a:endParaRPr lang="zh-CN" altLang="en-US"/>
          </a:p>
        </p:txBody>
      </p:sp>
      <p:pic>
        <p:nvPicPr>
          <p:cNvPr id="6" name="内容占位符 5" descr="/private/var/folders/2m/htyvgy5d57gfv_n2xz0np1zm0000gn/T/com.kingsoft.wpsoffice.mac/picturecompress_20221024233633/output_18.jpgoutput_18"/>
          <p:cNvPicPr>
            <a:picLocks noChangeAspect="1"/>
          </p:cNvPicPr>
          <p:nvPr>
            <p:ph idx="1"/>
          </p:nvPr>
        </p:nvPicPr>
        <p:blipFill>
          <a:blip r:embed="rId1"/>
          <a:stretch>
            <a:fillRect/>
          </a:stretch>
        </p:blipFill>
        <p:spPr>
          <a:xfrm>
            <a:off x="920750" y="2094230"/>
            <a:ext cx="7301865" cy="4050665"/>
          </a:xfrm>
          <a:prstGeom prst="rect">
            <a:avLst/>
          </a:prstGeom>
        </p:spPr>
      </p:pic>
      <p:sp>
        <p:nvSpPr>
          <p:cNvPr id="7" name="圆角矩形 6"/>
          <p:cNvSpPr/>
          <p:nvPr/>
        </p:nvSpPr>
        <p:spPr>
          <a:xfrm>
            <a:off x="5781040" y="2414270"/>
            <a:ext cx="2070100" cy="680085"/>
          </a:xfrm>
          <a:prstGeom prst="roundRect">
            <a:avLst/>
          </a:prstGeom>
          <a:solidFill>
            <a:srgbClr val="35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新皮层 理性思维</a:t>
            </a:r>
            <a:endParaRPr lang="zh-CN" altLang="en-US" b="1"/>
          </a:p>
        </p:txBody>
      </p:sp>
      <p:sp>
        <p:nvSpPr>
          <p:cNvPr id="8" name="圆角矩形 7"/>
          <p:cNvSpPr/>
          <p:nvPr/>
        </p:nvSpPr>
        <p:spPr>
          <a:xfrm>
            <a:off x="5941695" y="3414395"/>
            <a:ext cx="1749425" cy="640080"/>
          </a:xfrm>
          <a:prstGeom prst="roundRect">
            <a:avLst/>
          </a:prstGeom>
          <a:solidFill>
            <a:srgbClr val="E88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边缘脑</a:t>
            </a:r>
            <a:r>
              <a:rPr lang="en-US" altLang="zh-CN" b="1"/>
              <a:t> </a:t>
            </a:r>
            <a:r>
              <a:rPr lang="zh-CN" altLang="en-US" b="1"/>
              <a:t>情绪</a:t>
            </a:r>
            <a:endParaRPr lang="zh-CN" altLang="en-US" b="1"/>
          </a:p>
        </p:txBody>
      </p:sp>
      <p:sp>
        <p:nvSpPr>
          <p:cNvPr id="9" name="圆角矩形 8"/>
          <p:cNvSpPr/>
          <p:nvPr/>
        </p:nvSpPr>
        <p:spPr>
          <a:xfrm>
            <a:off x="5941695" y="4413885"/>
            <a:ext cx="1749425" cy="779780"/>
          </a:xfrm>
          <a:prstGeom prst="roundRect">
            <a:avLst/>
          </a:prstGeom>
          <a:solidFill>
            <a:srgbClr val="BF1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爬虫类（旧脑）决策</a:t>
            </a:r>
            <a:endParaRPr lang="zh-CN" altLang="en-US"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a:xfrm>
            <a:off x="685800" y="444500"/>
            <a:ext cx="7772400" cy="901700"/>
          </a:xfrm>
        </p:spPr>
        <p:txBody>
          <a:bodyPr/>
          <a:p>
            <a:r>
              <a:rPr lang="zh-CN" altLang="en-US"/>
              <a:t>自然的平衡</a:t>
            </a:r>
            <a:r>
              <a:rPr lang="en-US" altLang="zh-CN"/>
              <a:t> </a:t>
            </a:r>
            <a:r>
              <a:rPr lang="zh-CN" altLang="en-US"/>
              <a:t>——</a:t>
            </a:r>
            <a:r>
              <a:rPr lang="en-US" altLang="zh-CN"/>
              <a:t> </a:t>
            </a:r>
            <a:r>
              <a:rPr lang="zh-CN" altLang="en-US"/>
              <a:t>以存活为</a:t>
            </a:r>
            <a:r>
              <a:rPr lang="zh-CN" altLang="en-US"/>
              <a:t>目标</a:t>
            </a:r>
            <a:endParaRPr lang="zh-CN" altLang="en-US"/>
          </a:p>
        </p:txBody>
      </p:sp>
      <p:pic>
        <p:nvPicPr>
          <p:cNvPr id="10" name="图片 9" descr="/private/var/folders/2m/htyvgy5d57gfv_n2xz0np1zm0000gn/T/com.kingsoft.wpsoffice.mac/picturecompress_20221024233633/output_19.jpgoutput_19"/>
          <p:cNvPicPr>
            <a:picLocks noChangeAspect="1"/>
          </p:cNvPicPr>
          <p:nvPr/>
        </p:nvPicPr>
        <p:blipFill>
          <a:blip r:embed="rId1"/>
          <a:srcRect t="17886" b="10943"/>
          <a:stretch>
            <a:fillRect/>
          </a:stretch>
        </p:blipFill>
        <p:spPr>
          <a:xfrm>
            <a:off x="2653665" y="1805940"/>
            <a:ext cx="3836670" cy="2655570"/>
          </a:xfrm>
          <a:prstGeom prst="rect">
            <a:avLst/>
          </a:prstGeom>
        </p:spPr>
      </p:pic>
      <p:sp>
        <p:nvSpPr>
          <p:cNvPr id="2" name="标题 7"/>
          <p:cNvSpPr>
            <a:spLocks noGrp="1"/>
          </p:cNvSpPr>
          <p:nvPr/>
        </p:nvSpPr>
        <p:spPr>
          <a:xfrm>
            <a:off x="685800" y="4921250"/>
            <a:ext cx="7772400" cy="90170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200" b="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a:t>情绪的失衡</a:t>
            </a:r>
            <a:r>
              <a:rPr lang="en-US" altLang="zh-CN"/>
              <a:t> </a:t>
            </a:r>
            <a:r>
              <a:rPr lang="zh-CN" altLang="en-US"/>
              <a:t>——</a:t>
            </a:r>
            <a:r>
              <a:rPr lang="en-US" altLang="zh-CN"/>
              <a:t> </a:t>
            </a:r>
            <a:r>
              <a:rPr lang="zh-CN" altLang="en-US"/>
              <a:t>以</a:t>
            </a:r>
            <a:r>
              <a:rPr lang="zh-CN" altLang="en-US"/>
              <a:t>内在痛苦为</a:t>
            </a:r>
            <a:r>
              <a:rPr lang="zh-CN" altLang="en-US"/>
              <a:t>目标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gn="r"/>
            <a:r>
              <a:rPr kumimoji="1" lang="zh-CN" altLang="en-US" dirty="0"/>
              <a:t>大学生心理健康教育</a:t>
            </a:r>
            <a:br>
              <a:rPr kumimoji="1" lang="en-US" altLang="zh-CN" dirty="0"/>
            </a:br>
            <a:r>
              <a:rPr kumimoji="1" lang="en-US" altLang="zh-CN" dirty="0"/>
              <a:t>——</a:t>
            </a:r>
            <a:r>
              <a:rPr kumimoji="1" lang="zh-CN" altLang="en-US" dirty="0"/>
              <a:t>学习篇</a:t>
            </a:r>
            <a:endParaRPr kumimoji="1" lang="zh-CN" altLang="en-US" dirty="0"/>
          </a:p>
        </p:txBody>
      </p:sp>
      <p:sp>
        <p:nvSpPr>
          <p:cNvPr id="3" name="副标题 2"/>
          <p:cNvSpPr>
            <a:spLocks noGrp="1"/>
          </p:cNvSpPr>
          <p:nvPr>
            <p:ph type="subTitle" idx="1"/>
          </p:nvPr>
        </p:nvSpPr>
        <p:spPr/>
        <p:txBody>
          <a:bodyPr>
            <a:normAutofit/>
          </a:bodyPr>
          <a:lstStyle/>
          <a:p>
            <a:r>
              <a:rPr kumimoji="1" lang="zh-CN" altLang="en-US" dirty="0"/>
              <a:t>南方医科大学心理健康教育与咨询中心</a:t>
            </a:r>
            <a:endParaRPr kumimoji="1" lang="en-US" altLang="zh-CN" dirty="0"/>
          </a:p>
          <a:p>
            <a:r>
              <a:rPr kumimoji="1" lang="zh-CN" altLang="en-US" dirty="0"/>
              <a:t>陈建斌</a:t>
            </a:r>
            <a:endParaRPr kumimoji="1" lang="en-US" altLang="zh-CN" dirty="0"/>
          </a:p>
          <a:p>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21245"/>
    </mc:Choice>
    <mc:Fallback>
      <p:transition spd="slow" advTm="212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
          </p:nvPr>
        </p:nvSpPr>
        <p:spPr/>
        <p:txBody>
          <a:bodyPr/>
          <a:p>
            <a:r>
              <a:rPr lang="zh-CN" altLang="en-US"/>
              <a:t>恐惧</a:t>
            </a:r>
            <a:endParaRPr lang="zh-CN" altLang="en-US"/>
          </a:p>
        </p:txBody>
      </p:sp>
      <p:sp>
        <p:nvSpPr>
          <p:cNvPr id="5" name="内容占位符 4"/>
          <p:cNvSpPr>
            <a:spLocks noGrp="1"/>
          </p:cNvSpPr>
          <p:nvPr>
            <p:ph sz="half" idx="2"/>
          </p:nvPr>
        </p:nvSpPr>
        <p:spPr/>
        <p:txBody>
          <a:bodyPr/>
          <a:p>
            <a:r>
              <a:rPr lang="zh-CN" altLang="en-US"/>
              <a:t>每当我进去实验室，看到周围的人都在做实验，我感到自己肯定会失败，肯定会浪费材料，肯定让大家失望。我感到很害怕，不想进去，想</a:t>
            </a:r>
            <a:r>
              <a:rPr lang="zh-CN" altLang="en-US"/>
              <a:t>逃跑。</a:t>
            </a:r>
            <a:endParaRPr lang="zh-CN" altLang="en-US"/>
          </a:p>
        </p:txBody>
      </p:sp>
      <p:sp>
        <p:nvSpPr>
          <p:cNvPr id="6" name="文本占位符 5"/>
          <p:cNvSpPr>
            <a:spLocks noGrp="1"/>
          </p:cNvSpPr>
          <p:nvPr>
            <p:ph type="body" sz="quarter" idx="3"/>
          </p:nvPr>
        </p:nvSpPr>
        <p:spPr/>
        <p:txBody>
          <a:bodyPr/>
          <a:p>
            <a:r>
              <a:rPr lang="zh-CN" altLang="en-US"/>
              <a:t>焦虑</a:t>
            </a:r>
            <a:endParaRPr lang="zh-CN" altLang="en-US"/>
          </a:p>
        </p:txBody>
      </p:sp>
      <p:sp>
        <p:nvSpPr>
          <p:cNvPr id="7" name="内容占位符 6"/>
          <p:cNvSpPr>
            <a:spLocks noGrp="1"/>
          </p:cNvSpPr>
          <p:nvPr>
            <p:ph sz="quarter" idx="4"/>
          </p:nvPr>
        </p:nvSpPr>
        <p:spPr/>
        <p:txBody>
          <a:bodyPr/>
          <a:p>
            <a:r>
              <a:rPr lang="zh-CN" altLang="en-US"/>
              <a:t>我记不住书里面的东西，我既担心考试怎么办，转眼我又会想要不先休息一下，玩玩手机吧。但一旦开始玩手机，一个晚上就过去了。当我停下不去玩手机，我非常自责，但又开始困了，只能睡</a:t>
            </a:r>
            <a:r>
              <a:rPr lang="zh-CN" altLang="en-US"/>
              <a:t>了。</a:t>
            </a:r>
            <a:endParaRPr lang="zh-CN" altLang="en-US"/>
          </a:p>
        </p:txBody>
      </p:sp>
      <p:sp>
        <p:nvSpPr>
          <p:cNvPr id="8" name="标题 7"/>
          <p:cNvSpPr>
            <a:spLocks noGrp="1"/>
          </p:cNvSpPr>
          <p:nvPr>
            <p:ph type="title"/>
          </p:nvPr>
        </p:nvSpPr>
        <p:spPr/>
        <p:txBody>
          <a:bodyPr/>
          <a:p>
            <a:r>
              <a:rPr lang="zh-CN" altLang="en-US"/>
              <a:t>一些</a:t>
            </a:r>
            <a:r>
              <a:rPr lang="zh-CN" altLang="en-US"/>
              <a:t>情绪失衡的</a:t>
            </a:r>
            <a:r>
              <a:rPr lang="zh-CN" altLang="en-US"/>
              <a:t>案例</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a:xfrm>
            <a:off x="279400" y="484505"/>
            <a:ext cx="8444865" cy="1609090"/>
          </a:xfrm>
        </p:spPr>
        <p:txBody>
          <a:bodyPr>
            <a:normAutofit fontScale="90000"/>
          </a:bodyPr>
          <a:p>
            <a:r>
              <a:rPr lang="zh-CN" altLang="en-US"/>
              <a:t>情绪失衡的核心——</a:t>
            </a:r>
            <a:br>
              <a:rPr lang="zh-CN" altLang="en-US"/>
            </a:br>
            <a:r>
              <a:rPr lang="zh-CN" altLang="en-US"/>
              <a:t> </a:t>
            </a:r>
            <a:r>
              <a:rPr lang="en-US" altLang="zh-CN"/>
              <a:t>                     </a:t>
            </a:r>
            <a:r>
              <a:rPr lang="zh-CN" altLang="en-US"/>
              <a:t>“现实与感受的</a:t>
            </a:r>
            <a:r>
              <a:rPr lang="zh-CN" altLang="en-US"/>
              <a:t>错位”</a:t>
            </a:r>
            <a:endParaRPr lang="zh-CN" altLang="en-US"/>
          </a:p>
        </p:txBody>
      </p:sp>
      <p:pic>
        <p:nvPicPr>
          <p:cNvPr id="9" name="内容占位符 8" descr="/private/var/folders/2m/htyvgy5d57gfv_n2xz0np1zm0000gn/T/com.kingsoft.wpsoffice.mac/picturecompress_20221024233633/output_20.pngoutput_20"/>
          <p:cNvPicPr>
            <a:picLocks noChangeAspect="1"/>
          </p:cNvPicPr>
          <p:nvPr>
            <p:ph idx="1"/>
          </p:nvPr>
        </p:nvPicPr>
        <p:blipFill>
          <a:blip r:embed="rId1"/>
          <a:stretch>
            <a:fillRect/>
          </a:stretch>
        </p:blipFill>
        <p:spPr>
          <a:xfrm>
            <a:off x="685800" y="2440940"/>
            <a:ext cx="7772400" cy="3411220"/>
          </a:xfrm>
          <a:prstGeom prst="rect">
            <a:avLst/>
          </a:prstGeom>
        </p:spPr>
      </p:pic>
      <p:sp>
        <p:nvSpPr>
          <p:cNvPr id="10" name="矩形 9"/>
          <p:cNvSpPr/>
          <p:nvPr/>
        </p:nvSpPr>
        <p:spPr>
          <a:xfrm>
            <a:off x="1381125" y="4913630"/>
            <a:ext cx="1779905" cy="35052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FF0000"/>
                </a:solidFill>
                <a:latin typeface="微软雅黑" charset="0"/>
                <a:ea typeface="微软雅黑" charset="0"/>
              </a:rPr>
              <a:t>爬行动物脑</a:t>
            </a:r>
            <a:endParaRPr lang="zh-CN" altLang="en-US">
              <a:solidFill>
                <a:srgbClr val="FF0000"/>
              </a:solidFill>
              <a:latin typeface="微软雅黑" charset="0"/>
              <a:ea typeface="微软雅黑" charset="0"/>
            </a:endParaRPr>
          </a:p>
        </p:txBody>
      </p:sp>
      <p:sp>
        <p:nvSpPr>
          <p:cNvPr id="11" name="矩形 10"/>
          <p:cNvSpPr/>
          <p:nvPr/>
        </p:nvSpPr>
        <p:spPr>
          <a:xfrm>
            <a:off x="3682365" y="4913630"/>
            <a:ext cx="1779905" cy="35052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57B6C3"/>
                </a:solidFill>
                <a:latin typeface="微软雅黑" charset="0"/>
                <a:ea typeface="微软雅黑" charset="0"/>
              </a:rPr>
              <a:t>边缘系统</a:t>
            </a:r>
            <a:endParaRPr lang="zh-CN" altLang="en-US" b="1">
              <a:solidFill>
                <a:srgbClr val="57B6C3"/>
              </a:solidFill>
              <a:latin typeface="微软雅黑" charset="0"/>
              <a:ea typeface="微软雅黑" charset="0"/>
            </a:endParaRPr>
          </a:p>
        </p:txBody>
      </p:sp>
      <p:sp>
        <p:nvSpPr>
          <p:cNvPr id="12" name="矩形 11"/>
          <p:cNvSpPr/>
          <p:nvPr/>
        </p:nvSpPr>
        <p:spPr>
          <a:xfrm>
            <a:off x="5983605" y="4913630"/>
            <a:ext cx="1779905" cy="350520"/>
          </a:xfrm>
          <a:prstGeom prst="rect">
            <a:avLst/>
          </a:pr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solidFill>
                  <a:srgbClr val="F29043"/>
                </a:solidFill>
                <a:latin typeface="微软雅黑" charset="0"/>
                <a:ea typeface="微软雅黑" charset="0"/>
              </a:rPr>
              <a:t>新皮层</a:t>
            </a:r>
            <a:endParaRPr lang="zh-CN" altLang="en-US" b="1">
              <a:solidFill>
                <a:srgbClr val="F29043"/>
              </a:solidFill>
              <a:latin typeface="微软雅黑" charset="0"/>
              <a:ea typeface="微软雅黑" charset="0"/>
            </a:endParaRPr>
          </a:p>
        </p:txBody>
      </p:sp>
      <p:sp>
        <p:nvSpPr>
          <p:cNvPr id="13" name="左右箭头标注 12"/>
          <p:cNvSpPr/>
          <p:nvPr/>
        </p:nvSpPr>
        <p:spPr>
          <a:xfrm>
            <a:off x="5464810" y="2693670"/>
            <a:ext cx="518795" cy="2219960"/>
          </a:xfrm>
          <a:prstGeom prst="leftRightArrowCallout">
            <a:avLst>
              <a:gd name="adj1" fmla="val 48470"/>
              <a:gd name="adj2" fmla="val 60220"/>
              <a:gd name="adj3" fmla="val 17747"/>
              <a:gd name="adj4" fmla="val 211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127115" y="1953895"/>
            <a:ext cx="1492885" cy="368300"/>
          </a:xfrm>
          <a:prstGeom prst="rect">
            <a:avLst/>
          </a:prstGeom>
          <a:noFill/>
        </p:spPr>
        <p:txBody>
          <a:bodyPr wrap="square" rtlCol="0">
            <a:spAutoFit/>
          </a:bodyPr>
          <a:p>
            <a:r>
              <a:rPr lang="zh-CN" altLang="en-US"/>
              <a:t>道理我</a:t>
            </a:r>
            <a:r>
              <a:rPr lang="zh-CN" altLang="en-US"/>
              <a:t>都懂！</a:t>
            </a:r>
            <a:endParaRPr lang="zh-CN" altLang="en-US"/>
          </a:p>
        </p:txBody>
      </p:sp>
      <p:sp>
        <p:nvSpPr>
          <p:cNvPr id="15" name="文本框 14"/>
          <p:cNvSpPr txBox="1"/>
          <p:nvPr/>
        </p:nvSpPr>
        <p:spPr>
          <a:xfrm>
            <a:off x="2604135" y="1953895"/>
            <a:ext cx="1492885" cy="368300"/>
          </a:xfrm>
          <a:prstGeom prst="rect">
            <a:avLst/>
          </a:prstGeom>
          <a:noFill/>
        </p:spPr>
        <p:txBody>
          <a:bodyPr wrap="square" rtlCol="0">
            <a:spAutoFit/>
          </a:bodyPr>
          <a:p>
            <a:r>
              <a:rPr lang="zh-CN" altLang="en-US"/>
              <a:t>但是</a:t>
            </a:r>
            <a:r>
              <a:rPr lang="zh-CN" altLang="en-US"/>
              <a:t>做不到！</a:t>
            </a:r>
            <a:endParaRPr lang="zh-CN" altLang="en-US"/>
          </a:p>
        </p:txBody>
      </p:sp>
      <p:pic>
        <p:nvPicPr>
          <p:cNvPr id="16" name="图片 15" descr="458915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3560" y="5099685"/>
            <a:ext cx="807085" cy="807085"/>
          </a:xfrm>
          <a:prstGeom prst="rect">
            <a:avLst/>
          </a:prstGeom>
        </p:spPr>
      </p:pic>
      <p:pic>
        <p:nvPicPr>
          <p:cNvPr id="17" name="图片 16" descr="1997027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9360" y="5274945"/>
            <a:ext cx="422910" cy="422910"/>
          </a:xfrm>
          <a:prstGeom prst="rect">
            <a:avLst/>
          </a:prstGeom>
        </p:spPr>
      </p:pic>
      <p:pic>
        <p:nvPicPr>
          <p:cNvPr id="18" name="图片 17" descr="1997027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24705" y="5264150"/>
            <a:ext cx="433705" cy="433705"/>
          </a:xfrm>
          <a:prstGeom prst="rect">
            <a:avLst/>
          </a:prstGeom>
        </p:spPr>
      </p:pic>
      <p:pic>
        <p:nvPicPr>
          <p:cNvPr id="19" name="图片 18" descr="4704002"/>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1635" y="5264150"/>
            <a:ext cx="433070" cy="433070"/>
          </a:xfrm>
          <a:prstGeom prst="rect">
            <a:avLst/>
          </a:prstGeom>
        </p:spPr>
      </p:pic>
      <p:pic>
        <p:nvPicPr>
          <p:cNvPr id="20" name="图片 19" descr="470399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57930" y="5264150"/>
            <a:ext cx="433705" cy="433705"/>
          </a:xfrm>
          <a:prstGeom prst="rect">
            <a:avLst/>
          </a:prstGeom>
        </p:spPr>
      </p:pic>
      <p:pic>
        <p:nvPicPr>
          <p:cNvPr id="22" name="图片 21" descr="32303138303835323b32303138303839313be7babfe4b88ae5ada6e4b9a0"/>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54240" y="491363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1"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p:bldP spid="1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483997"/>
            <a:ext cx="7772400" cy="1609344"/>
          </a:xfrm>
        </p:spPr>
        <p:txBody>
          <a:bodyPr/>
          <a:p>
            <a:r>
              <a:rPr lang="zh-CN" altLang="en-US"/>
              <a:t>大脑的三种基本感受（</a:t>
            </a:r>
            <a:r>
              <a:rPr lang="zh-CN" altLang="en-US"/>
              <a:t>情绪）</a:t>
            </a:r>
            <a:endParaRPr lang="zh-CN" altLang="en-US"/>
          </a:p>
        </p:txBody>
      </p:sp>
      <p:sp>
        <p:nvSpPr>
          <p:cNvPr id="20" name="文本框 19"/>
          <p:cNvSpPr txBox="1"/>
          <p:nvPr>
            <p:custDataLst>
              <p:tags r:id="rId1"/>
            </p:custDataLst>
          </p:nvPr>
        </p:nvSpPr>
        <p:spPr>
          <a:xfrm>
            <a:off x="1448435" y="2618105"/>
            <a:ext cx="919480" cy="114744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动力，</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兴奋，</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活力</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21" name="文本框 20"/>
          <p:cNvSpPr txBox="1"/>
          <p:nvPr>
            <p:custDataLst>
              <p:tags r:id="rId2"/>
            </p:custDataLst>
          </p:nvPr>
        </p:nvSpPr>
        <p:spPr>
          <a:xfrm>
            <a:off x="538480" y="3811905"/>
            <a:ext cx="1974215" cy="1019810"/>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寻求美好的事物 </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实现它和激活它</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sp>
        <p:nvSpPr>
          <p:cNvPr id="24" name="文本框 23"/>
          <p:cNvSpPr txBox="1"/>
          <p:nvPr>
            <p:custDataLst>
              <p:tags r:id="rId3"/>
            </p:custDataLst>
          </p:nvPr>
        </p:nvSpPr>
        <p:spPr>
          <a:xfrm>
            <a:off x="5902960" y="3648075"/>
            <a:ext cx="2555875" cy="810260"/>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专注通过依恋获得安全、幸福和舒缓感</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sp>
        <p:nvSpPr>
          <p:cNvPr id="27" name="文本框 26"/>
          <p:cNvSpPr txBox="1"/>
          <p:nvPr>
            <p:custDataLst>
              <p:tags r:id="rId4"/>
            </p:custDataLst>
          </p:nvPr>
        </p:nvSpPr>
        <p:spPr>
          <a:xfrm>
            <a:off x="6004560" y="5235575"/>
            <a:ext cx="1974215" cy="1019810"/>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以威胁为中心的保护和安全寻求</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sp>
        <p:nvSpPr>
          <p:cNvPr id="35" name="任意多边形 30"/>
          <p:cNvSpPr/>
          <p:nvPr>
            <p:custDataLst>
              <p:tags r:id="rId5"/>
            </p:custDataLst>
          </p:nvPr>
        </p:nvSpPr>
        <p:spPr>
          <a:xfrm rot="5400000" flipV="1">
            <a:off x="5864225" y="3008630"/>
            <a:ext cx="308610" cy="267970"/>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00B050"/>
          </a:soli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36" name="任意多边形 31"/>
          <p:cNvSpPr/>
          <p:nvPr>
            <p:custDataLst>
              <p:tags r:id="rId6"/>
            </p:custDataLst>
          </p:nvPr>
        </p:nvSpPr>
        <p:spPr>
          <a:xfrm rot="3720000" flipV="1">
            <a:off x="4072255" y="5391785"/>
            <a:ext cx="308610" cy="267970"/>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FF0000"/>
          </a:soli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37" name="任意多边形 32"/>
          <p:cNvSpPr/>
          <p:nvPr>
            <p:custDataLst>
              <p:tags r:id="rId7"/>
            </p:custDataLst>
          </p:nvPr>
        </p:nvSpPr>
        <p:spPr>
          <a:xfrm rot="16200000" flipV="1">
            <a:off x="2461260" y="3057525"/>
            <a:ext cx="308610" cy="267970"/>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FFC000"/>
          </a:soli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48" name="Freeform 21"/>
          <p:cNvSpPr/>
          <p:nvPr>
            <p:custDataLst>
              <p:tags r:id="rId8"/>
            </p:custDataLst>
          </p:nvPr>
        </p:nvSpPr>
        <p:spPr bwMode="auto">
          <a:xfrm>
            <a:off x="4417695" y="2366010"/>
            <a:ext cx="1467485" cy="2515235"/>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rgbClr val="00B05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9"/>
            </p:custDataLst>
          </p:nvPr>
        </p:nvSpPr>
        <p:spPr bwMode="auto">
          <a:xfrm>
            <a:off x="2893060" y="4306570"/>
            <a:ext cx="2809240" cy="847090"/>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10"/>
            </p:custDataLst>
          </p:nvPr>
        </p:nvSpPr>
        <p:spPr bwMode="auto">
          <a:xfrm>
            <a:off x="2748915" y="2355215"/>
            <a:ext cx="1466215" cy="2519680"/>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11"/>
            </p:custDataLst>
          </p:nvPr>
        </p:nvSpPr>
        <p:spPr>
          <a:xfrm>
            <a:off x="3416935" y="3408045"/>
            <a:ext cx="723265" cy="603250"/>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12"/>
            </p:custDataLst>
          </p:nvPr>
        </p:nvSpPr>
        <p:spPr>
          <a:xfrm>
            <a:off x="4417695" y="3408045"/>
            <a:ext cx="723265" cy="603250"/>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关怀系统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13"/>
            </p:custDataLst>
          </p:nvPr>
        </p:nvSpPr>
        <p:spPr>
          <a:xfrm>
            <a:off x="3934460" y="4481195"/>
            <a:ext cx="723265" cy="603250"/>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5" name="文本框 4"/>
          <p:cNvSpPr txBox="1"/>
          <p:nvPr>
            <p:custDataLst>
              <p:tags r:id="rId14"/>
            </p:custDataLst>
          </p:nvPr>
        </p:nvSpPr>
        <p:spPr>
          <a:xfrm>
            <a:off x="6531610" y="2497455"/>
            <a:ext cx="919480" cy="114744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舒缓、</a:t>
            </a: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连接、</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安全</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6" name="文本框 5"/>
          <p:cNvSpPr txBox="1"/>
          <p:nvPr>
            <p:custDataLst>
              <p:tags r:id="rId15"/>
            </p:custDataLst>
          </p:nvPr>
        </p:nvSpPr>
        <p:spPr>
          <a:xfrm>
            <a:off x="4528820" y="5154295"/>
            <a:ext cx="980440" cy="118300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愤怒、</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焦虑、</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恶心</a:t>
            </a:r>
            <a:endParaRPr lang="zh-CN" altLang="en-US" sz="20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pic>
        <p:nvPicPr>
          <p:cNvPr id="7" name="图片 6" descr="32313533393330363b32313533393333343be9b8bde5ad90"/>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7347585" y="2497455"/>
            <a:ext cx="914400" cy="914400"/>
          </a:xfrm>
          <a:prstGeom prst="rect">
            <a:avLst/>
          </a:prstGeom>
        </p:spPr>
      </p:pic>
      <p:pic>
        <p:nvPicPr>
          <p:cNvPr id="8" name="图片 7" descr="32313539323339363b32313539323338373be799bbe5b1b1"/>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1005" y="2497455"/>
            <a:ext cx="914400" cy="914400"/>
          </a:xfrm>
          <a:prstGeom prst="rect">
            <a:avLst/>
          </a:prstGeom>
        </p:spPr>
      </p:pic>
      <p:pic>
        <p:nvPicPr>
          <p:cNvPr id="9" name="图片 8" descr="32313534303638343b32313534303636393be8ada6e5918a"/>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40380" y="5160010"/>
            <a:ext cx="914400" cy="914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a:t>
            </a:r>
            <a:r>
              <a:rPr lang="zh-CN" altLang="en-US"/>
              <a:t>系统</a:t>
            </a:r>
            <a:endParaRPr lang="zh-CN" altLang="en-US"/>
          </a:p>
        </p:txBody>
      </p:sp>
      <p:sp>
        <p:nvSpPr>
          <p:cNvPr id="3" name="内容占位符 2"/>
          <p:cNvSpPr>
            <a:spLocks noGrp="1"/>
          </p:cNvSpPr>
          <p:nvPr>
            <p:ph idx="1"/>
          </p:nvPr>
        </p:nvSpPr>
        <p:spPr>
          <a:xfrm>
            <a:off x="685800" y="2121535"/>
            <a:ext cx="2901315" cy="4050665"/>
          </a:xfrm>
        </p:spPr>
        <p:txBody>
          <a:bodyPr/>
          <a:p>
            <a:r>
              <a:rPr lang="zh-CN" altLang="en-US"/>
              <a:t>威胁系统与特定的大脑系统一起运作，如杏仁核和下丘脑-垂体-肾上腺轴（HPA）</a:t>
            </a:r>
            <a:endParaRPr lang="zh-CN" altLang="en-US"/>
          </a:p>
          <a:p>
            <a:endParaRPr lang="zh-CN" altLang="en-US"/>
          </a:p>
          <a:p>
            <a:r>
              <a:rPr lang="zh-CN" altLang="en-US"/>
              <a:t>这个系统运作的</a:t>
            </a:r>
            <a:r>
              <a:rPr lang="zh-CN" altLang="en-US"/>
              <a:t>时候，注意力、思考和推理、行为、情绪和动机、以及图像和幻想，都可以集中在威胁上，我们思想的每个方面都以保护和安全为目标。</a:t>
            </a:r>
            <a:endParaRPr lang="zh-CN" altLang="en-US"/>
          </a:p>
          <a:p>
            <a:endParaRPr lang="zh-CN" altLang="en-US"/>
          </a:p>
        </p:txBody>
      </p:sp>
      <p:pic>
        <p:nvPicPr>
          <p:cNvPr id="4" name="图片 3" descr="杏仁核- HPA轴"/>
          <p:cNvPicPr>
            <a:picLocks noChangeAspect="1"/>
          </p:cNvPicPr>
          <p:nvPr/>
        </p:nvPicPr>
        <p:blipFill>
          <a:blip r:embed="rId1"/>
          <a:stretch>
            <a:fillRect/>
          </a:stretch>
        </p:blipFill>
        <p:spPr>
          <a:xfrm>
            <a:off x="3586480" y="-635"/>
            <a:ext cx="5557520" cy="6858635"/>
          </a:xfrm>
          <a:prstGeom prst="rect">
            <a:avLst/>
          </a:prstGeom>
        </p:spPr>
      </p:pic>
      <p:sp>
        <p:nvSpPr>
          <p:cNvPr id="5" name="椭圆 4"/>
          <p:cNvSpPr/>
          <p:nvPr/>
        </p:nvSpPr>
        <p:spPr>
          <a:xfrm>
            <a:off x="292100" y="48450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威胁</a:t>
            </a:r>
            <a:r>
              <a:rPr lang="zh-CN" altLang="en-US"/>
              <a:t>系统</a:t>
            </a:r>
            <a:endParaRPr lang="zh-CN" altLang="en-US"/>
          </a:p>
        </p:txBody>
      </p:sp>
      <p:pic>
        <p:nvPicPr>
          <p:cNvPr id="4" name="内容占位符 3" descr="大脑杏仁核4"/>
          <p:cNvPicPr>
            <a:picLocks noChangeAspect="1"/>
          </p:cNvPicPr>
          <p:nvPr>
            <p:ph idx="1"/>
          </p:nvPr>
        </p:nvPicPr>
        <p:blipFill>
          <a:blip r:embed="rId1"/>
          <a:stretch>
            <a:fillRect/>
          </a:stretch>
        </p:blipFill>
        <p:spPr>
          <a:xfrm>
            <a:off x="2256790" y="2121535"/>
            <a:ext cx="4629150" cy="4050665"/>
          </a:xfrm>
          <a:prstGeom prst="rect">
            <a:avLst/>
          </a:prstGeom>
        </p:spPr>
      </p:pic>
      <p:sp>
        <p:nvSpPr>
          <p:cNvPr id="5" name="椭圆 4"/>
          <p:cNvSpPr/>
          <p:nvPr/>
        </p:nvSpPr>
        <p:spPr>
          <a:xfrm>
            <a:off x="292100" y="48450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ECB019B1-382A-4266-B25C-5B523AA43C14-1" descr="wpsoffice"/>
          <p:cNvPicPr>
            <a:picLocks noChangeAspect="1"/>
          </p:cNvPicPr>
          <p:nvPr/>
        </p:nvPicPr>
        <p:blipFill>
          <a:blip r:embed="rId1"/>
          <a:stretch>
            <a:fillRect/>
          </a:stretch>
        </p:blipFill>
        <p:spPr>
          <a:xfrm>
            <a:off x="0" y="0"/>
            <a:ext cx="9143365" cy="5274310"/>
          </a:xfrm>
          <a:prstGeom prst="rect">
            <a:avLst/>
          </a:prstGeom>
        </p:spPr>
      </p:pic>
      <p:sp>
        <p:nvSpPr>
          <p:cNvPr id="5" name="矩形 4"/>
          <p:cNvSpPr/>
          <p:nvPr/>
        </p:nvSpPr>
        <p:spPr>
          <a:xfrm>
            <a:off x="647065" y="5676265"/>
            <a:ext cx="1553210" cy="652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战斗</a:t>
            </a:r>
            <a:endParaRPr lang="zh-CN" altLang="en-US"/>
          </a:p>
        </p:txBody>
      </p:sp>
      <p:sp>
        <p:nvSpPr>
          <p:cNvPr id="6" name="矩形 5"/>
          <p:cNvSpPr/>
          <p:nvPr/>
        </p:nvSpPr>
        <p:spPr>
          <a:xfrm>
            <a:off x="3795395" y="5676265"/>
            <a:ext cx="1553210" cy="65278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zh-CN" altLang="en-US"/>
              <a:t>逃跑</a:t>
            </a:r>
            <a:endParaRPr lang="zh-CN" altLang="en-US"/>
          </a:p>
        </p:txBody>
      </p:sp>
      <p:sp>
        <p:nvSpPr>
          <p:cNvPr id="7" name="矩形 6"/>
          <p:cNvSpPr/>
          <p:nvPr/>
        </p:nvSpPr>
        <p:spPr>
          <a:xfrm>
            <a:off x="6943725" y="5676265"/>
            <a:ext cx="1553210" cy="652780"/>
          </a:xfrm>
          <a:prstGeom prst="rect">
            <a:avLst/>
          </a:prstGeom>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a:t>僵直</a:t>
            </a:r>
            <a:endParaRPr lang="zh-CN" altLang="en-US"/>
          </a:p>
        </p:txBody>
      </p:sp>
      <p:sp>
        <p:nvSpPr>
          <p:cNvPr id="2" name="椭圆 1"/>
          <p:cNvSpPr/>
          <p:nvPr/>
        </p:nvSpPr>
        <p:spPr>
          <a:xfrm>
            <a:off x="292100" y="382270"/>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32313535313739393b32313535313739373be88081e8998e"/>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065" y="2306320"/>
            <a:ext cx="1389380" cy="1389380"/>
          </a:xfrm>
          <a:prstGeom prst="rect">
            <a:avLst/>
          </a:prstGeom>
        </p:spPr>
      </p:pic>
      <p:pic>
        <p:nvPicPr>
          <p:cNvPr id="11" name="图片 10" descr="54477724&amp;pky8054477724&amp;"/>
          <p:cNvPicPr>
            <a:picLocks noChangeAspect="1"/>
          </p:cNvPicPr>
          <p:nvPr/>
        </p:nvPicPr>
        <p:blipFill>
          <a:blip r:embed="rId4"/>
          <a:srcRect l="10799" t="1631" r="8206" b="18535"/>
          <a:stretch>
            <a:fillRect/>
          </a:stretch>
        </p:blipFill>
        <p:spPr>
          <a:xfrm>
            <a:off x="294640" y="2228850"/>
            <a:ext cx="2258695" cy="1466850"/>
          </a:xfrm>
          <a:prstGeom prst="rect">
            <a:avLst/>
          </a:prstGeom>
        </p:spPr>
      </p:pic>
      <p:pic>
        <p:nvPicPr>
          <p:cNvPr id="12" name="图片 11" descr="截屏2022-11-02 00.18.54"/>
          <p:cNvPicPr>
            <a:picLocks noChangeAspect="1"/>
          </p:cNvPicPr>
          <p:nvPr/>
        </p:nvPicPr>
        <p:blipFill>
          <a:blip r:embed="rId5"/>
          <a:stretch>
            <a:fillRect/>
          </a:stretch>
        </p:blipFill>
        <p:spPr>
          <a:xfrm>
            <a:off x="69215" y="2049145"/>
            <a:ext cx="2710180" cy="16465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32303137373532333b32303138303039323be6809de88083e683b3e6b39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1385" y="2096135"/>
            <a:ext cx="1760855" cy="1760855"/>
          </a:xfrm>
          <a:prstGeom prst="rect">
            <a:avLst/>
          </a:prstGeom>
        </p:spPr>
      </p:pic>
      <p:grpSp>
        <p:nvGrpSpPr>
          <p:cNvPr id="9" name="组合 8"/>
          <p:cNvGrpSpPr/>
          <p:nvPr/>
        </p:nvGrpSpPr>
        <p:grpSpPr>
          <a:xfrm>
            <a:off x="3397250" y="1246505"/>
            <a:ext cx="914400" cy="3221990"/>
            <a:chOff x="6048" y="1987"/>
            <a:chExt cx="1440" cy="5074"/>
          </a:xfrm>
        </p:grpSpPr>
        <p:pic>
          <p:nvPicPr>
            <p:cNvPr id="6" name="图片 5" descr="364514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8" y="1987"/>
              <a:ext cx="1440" cy="1440"/>
            </a:xfrm>
            <a:prstGeom prst="rect">
              <a:avLst/>
            </a:prstGeom>
          </p:spPr>
        </p:pic>
        <p:pic>
          <p:nvPicPr>
            <p:cNvPr id="7" name="图片 6" descr="458833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8" y="3804"/>
              <a:ext cx="1440" cy="1440"/>
            </a:xfrm>
            <a:prstGeom prst="rect">
              <a:avLst/>
            </a:prstGeom>
          </p:spPr>
        </p:pic>
        <p:pic>
          <p:nvPicPr>
            <p:cNvPr id="8" name="图片 7" descr="364915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8" y="5621"/>
              <a:ext cx="1440" cy="1440"/>
            </a:xfrm>
            <a:prstGeom prst="rect">
              <a:avLst/>
            </a:prstGeom>
          </p:spPr>
        </p:pic>
      </p:grpSp>
      <p:grpSp>
        <p:nvGrpSpPr>
          <p:cNvPr id="13" name="组合 12"/>
          <p:cNvGrpSpPr/>
          <p:nvPr/>
        </p:nvGrpSpPr>
        <p:grpSpPr>
          <a:xfrm>
            <a:off x="5121910" y="705485"/>
            <a:ext cx="3653155" cy="3763010"/>
            <a:chOff x="7736" y="1111"/>
            <a:chExt cx="5753" cy="5926"/>
          </a:xfrm>
        </p:grpSpPr>
        <p:pic>
          <p:nvPicPr>
            <p:cNvPr id="10" name="图片 9" descr="343435383233353b333636313239383be5a4a9e5b9b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6" y="1111"/>
              <a:ext cx="5586" cy="5586"/>
            </a:xfrm>
            <a:prstGeom prst="rect">
              <a:avLst/>
            </a:prstGeom>
          </p:spPr>
        </p:pic>
        <p:sp>
          <p:nvSpPr>
            <p:cNvPr id="11" name="流程图: 可选过程 10"/>
            <p:cNvSpPr/>
            <p:nvPr/>
          </p:nvSpPr>
          <p:spPr>
            <a:xfrm>
              <a:off x="7736" y="5857"/>
              <a:ext cx="2105" cy="1180"/>
            </a:xfrm>
            <a:prstGeom prst="flowChartAlternateProcess">
              <a:avLst/>
            </a:prstGeom>
            <a:solidFill>
              <a:srgbClr val="EF3B4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压力</a:t>
              </a:r>
              <a:endParaRPr lang="zh-CN" altLang="en-US" sz="3200"/>
            </a:p>
          </p:txBody>
        </p:sp>
        <p:sp>
          <p:nvSpPr>
            <p:cNvPr id="12" name="流程图: 可选过程 11"/>
            <p:cNvSpPr/>
            <p:nvPr/>
          </p:nvSpPr>
          <p:spPr>
            <a:xfrm>
              <a:off x="11385" y="4417"/>
              <a:ext cx="2105" cy="1180"/>
            </a:xfrm>
            <a:prstGeom prst="flowChartAlternateProcess">
              <a:avLst/>
            </a:prstGeom>
            <a:solidFill>
              <a:srgbClr val="7ACF8B"/>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积极</a:t>
              </a:r>
              <a:endParaRPr lang="zh-CN" altLang="en-US" sz="3200"/>
            </a:p>
          </p:txBody>
        </p:sp>
      </p:grpSp>
      <p:sp>
        <p:nvSpPr>
          <p:cNvPr id="2" name="椭圆 1"/>
          <p:cNvSpPr/>
          <p:nvPr/>
        </p:nvSpPr>
        <p:spPr>
          <a:xfrm>
            <a:off x="292100" y="48450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32"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out)">
                                      <p:cBhvr>
                                        <p:cTn id="1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32313535393135353b32313535393133323be5a4b4e88491e9a38ee69ab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flipH="1">
            <a:off x="589915" y="1661160"/>
            <a:ext cx="2280920" cy="2280920"/>
          </a:xfrm>
          <a:prstGeom prst="rect">
            <a:avLst/>
          </a:prstGeom>
        </p:spPr>
      </p:pic>
      <p:pic>
        <p:nvPicPr>
          <p:cNvPr id="5" name="图片 4" descr="/private/var/folders/2m/htyvgy5d57gfv_n2xz0np1zm0000gn/T/com.kingsoft.wpsoffice.mac/photoedit2/20221025232009/temp.pngtemp"/>
          <p:cNvPicPr>
            <a:picLocks noChangeAspect="1"/>
          </p:cNvPicPr>
          <p:nvPr/>
        </p:nvPicPr>
        <p:blipFill>
          <a:blip r:embed="rId3"/>
          <a:stretch>
            <a:fillRect/>
          </a:stretch>
        </p:blipFill>
        <p:spPr>
          <a:xfrm>
            <a:off x="2563495" y="445135"/>
            <a:ext cx="4436110" cy="2495550"/>
          </a:xfrm>
          <a:prstGeom prst="rect">
            <a:avLst/>
          </a:prstGeom>
        </p:spPr>
      </p:pic>
      <p:sp>
        <p:nvSpPr>
          <p:cNvPr id="6" name="圆角矩形 5"/>
          <p:cNvSpPr/>
          <p:nvPr/>
        </p:nvSpPr>
        <p:spPr>
          <a:xfrm>
            <a:off x="3721100" y="3020695"/>
            <a:ext cx="2120265" cy="1786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条件反射</a:t>
            </a:r>
            <a:r>
              <a:rPr lang="zh-CN" altLang="en-US"/>
              <a:t>达成：</a:t>
            </a:r>
            <a:endParaRPr lang="zh-CN" altLang="en-US"/>
          </a:p>
          <a:p>
            <a:pPr algn="ctr"/>
            <a:r>
              <a:rPr lang="zh-CN" altLang="en-US"/>
              <a:t>相关环境</a:t>
            </a:r>
            <a:endParaRPr lang="zh-CN" altLang="en-US"/>
          </a:p>
          <a:p>
            <a:pPr algn="ctr"/>
            <a:r>
              <a:rPr lang="zh-CN" altLang="en-US"/>
              <a:t>类似任务</a:t>
            </a:r>
            <a:endParaRPr lang="zh-CN" altLang="en-US"/>
          </a:p>
          <a:p>
            <a:pPr algn="ctr"/>
            <a:r>
              <a:rPr lang="zh-CN" altLang="en-US"/>
              <a:t>类似</a:t>
            </a:r>
            <a:r>
              <a:rPr lang="zh-CN" altLang="en-US"/>
              <a:t>人物</a:t>
            </a:r>
            <a:endParaRPr lang="zh-CN" altLang="en-US"/>
          </a:p>
          <a:p>
            <a:pPr algn="ctr"/>
            <a:endParaRPr lang="zh-CN" altLang="en-US"/>
          </a:p>
        </p:txBody>
      </p:sp>
      <p:grpSp>
        <p:nvGrpSpPr>
          <p:cNvPr id="10" name="组合 9"/>
          <p:cNvGrpSpPr/>
          <p:nvPr/>
        </p:nvGrpSpPr>
        <p:grpSpPr>
          <a:xfrm>
            <a:off x="6791960" y="313055"/>
            <a:ext cx="1651635" cy="1651635"/>
            <a:chOff x="10696" y="493"/>
            <a:chExt cx="2601" cy="2601"/>
          </a:xfrm>
        </p:grpSpPr>
        <p:pic>
          <p:nvPicPr>
            <p:cNvPr id="8" name="图片 7" descr="3b32313537323337373be78886e782b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6" y="493"/>
              <a:ext cx="2601" cy="2601"/>
            </a:xfrm>
            <a:prstGeom prst="rect">
              <a:avLst/>
            </a:prstGeom>
          </p:spPr>
        </p:pic>
        <p:sp>
          <p:nvSpPr>
            <p:cNvPr id="9" name="圆角矩形 8"/>
            <p:cNvSpPr/>
            <p:nvPr/>
          </p:nvSpPr>
          <p:spPr>
            <a:xfrm>
              <a:off x="11602" y="1638"/>
              <a:ext cx="1187" cy="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精神内耗</a:t>
              </a:r>
              <a:endParaRPr lang="zh-CN" altLang="en-US">
                <a:solidFill>
                  <a:schemeClr val="tx1"/>
                </a:solidFill>
              </a:endParaRPr>
            </a:p>
          </p:txBody>
        </p:sp>
      </p:grpSp>
      <p:grpSp>
        <p:nvGrpSpPr>
          <p:cNvPr id="14" name="组合 13"/>
          <p:cNvGrpSpPr/>
          <p:nvPr/>
        </p:nvGrpSpPr>
        <p:grpSpPr>
          <a:xfrm>
            <a:off x="6791960" y="2219325"/>
            <a:ext cx="1651000" cy="1651000"/>
            <a:chOff x="10696" y="3495"/>
            <a:chExt cx="2600" cy="2600"/>
          </a:xfrm>
        </p:grpSpPr>
        <p:pic>
          <p:nvPicPr>
            <p:cNvPr id="12" name="图片 11" descr="3b32313537323337373be78886e782b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6" y="3495"/>
              <a:ext cx="2601" cy="2601"/>
            </a:xfrm>
            <a:prstGeom prst="rect">
              <a:avLst/>
            </a:prstGeom>
          </p:spPr>
        </p:pic>
        <p:sp>
          <p:nvSpPr>
            <p:cNvPr id="13" name="圆角矩形 12"/>
            <p:cNvSpPr/>
            <p:nvPr/>
          </p:nvSpPr>
          <p:spPr>
            <a:xfrm>
              <a:off x="11602" y="4631"/>
              <a:ext cx="1187" cy="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外部</a:t>
              </a:r>
              <a:r>
                <a:rPr lang="zh-CN" altLang="en-US">
                  <a:solidFill>
                    <a:schemeClr val="tx1"/>
                  </a:solidFill>
                </a:rPr>
                <a:t>冲突</a:t>
              </a:r>
              <a:endParaRPr lang="zh-CN" altLang="en-US">
                <a:solidFill>
                  <a:schemeClr val="tx1"/>
                </a:solidFill>
              </a:endParaRPr>
            </a:p>
          </p:txBody>
        </p:sp>
      </p:grpSp>
      <p:grpSp>
        <p:nvGrpSpPr>
          <p:cNvPr id="15" name="组合 14"/>
          <p:cNvGrpSpPr/>
          <p:nvPr/>
        </p:nvGrpSpPr>
        <p:grpSpPr>
          <a:xfrm>
            <a:off x="6918325" y="4186555"/>
            <a:ext cx="1651000" cy="1651000"/>
            <a:chOff x="10696" y="3495"/>
            <a:chExt cx="2600" cy="2600"/>
          </a:xfrm>
        </p:grpSpPr>
        <p:pic>
          <p:nvPicPr>
            <p:cNvPr id="16" name="图片 15" descr="3b32313537323337373be78886e782b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6" y="3495"/>
              <a:ext cx="2601" cy="2601"/>
            </a:xfrm>
            <a:prstGeom prst="rect">
              <a:avLst/>
            </a:prstGeom>
          </p:spPr>
        </p:pic>
        <p:sp>
          <p:nvSpPr>
            <p:cNvPr id="17" name="圆角矩形 16"/>
            <p:cNvSpPr/>
            <p:nvPr/>
          </p:nvSpPr>
          <p:spPr>
            <a:xfrm>
              <a:off x="11602" y="4631"/>
              <a:ext cx="1187" cy="5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疲倦不</a:t>
              </a:r>
              <a:r>
                <a:rPr lang="zh-CN" altLang="en-US">
                  <a:solidFill>
                    <a:schemeClr val="tx1"/>
                  </a:solidFill>
                </a:rPr>
                <a:t>堪</a:t>
              </a:r>
              <a:endParaRPr lang="zh-CN" altLang="en-US">
                <a:solidFill>
                  <a:schemeClr val="tx1"/>
                </a:solidFill>
              </a:endParaRPr>
            </a:p>
          </p:txBody>
        </p:sp>
      </p:grpSp>
      <p:sp>
        <p:nvSpPr>
          <p:cNvPr id="2" name="椭圆 1"/>
          <p:cNvSpPr/>
          <p:nvPr/>
        </p:nvSpPr>
        <p:spPr>
          <a:xfrm>
            <a:off x="292100" y="48450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圆角矩形 2"/>
          <p:cNvSpPr/>
          <p:nvPr/>
        </p:nvSpPr>
        <p:spPr>
          <a:xfrm>
            <a:off x="1038225" y="3942080"/>
            <a:ext cx="1605915" cy="12052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t>宁可错杀，不可放过</a:t>
            </a:r>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heel(1)">
                                      <p:cBhvr>
                                        <p:cTn id="20"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动力</a:t>
            </a:r>
            <a:r>
              <a:rPr lang="zh-CN" altLang="en-US"/>
              <a:t>系统</a:t>
            </a:r>
            <a:endParaRPr lang="zh-CN" altLang="en-US"/>
          </a:p>
        </p:txBody>
      </p:sp>
      <p:sp>
        <p:nvSpPr>
          <p:cNvPr id="5" name="内容占位符 4"/>
          <p:cNvSpPr>
            <a:spLocks noGrp="1"/>
          </p:cNvSpPr>
          <p:nvPr>
            <p:ph sz="half" idx="1"/>
          </p:nvPr>
        </p:nvSpPr>
        <p:spPr/>
        <p:txBody>
          <a:bodyPr>
            <a:normAutofit lnSpcReduction="20000"/>
          </a:bodyPr>
          <a:p>
            <a:pPr>
              <a:lnSpc>
                <a:spcPct val="110000"/>
              </a:lnSpc>
            </a:pPr>
            <a:r>
              <a:rPr lang="zh-CN" altLang="en-US"/>
              <a:t>这个系统的功能是给我们积极的感觉，引导、激励和鼓励我们去寻找资源。这些资源是供给我们，以及我们所爱和关心的人。</a:t>
            </a:r>
            <a:endParaRPr lang="zh-CN" altLang="en-US"/>
          </a:p>
          <a:p>
            <a:pPr>
              <a:lnSpc>
                <a:spcPct val="110000"/>
              </a:lnSpc>
            </a:pPr>
            <a:r>
              <a:rPr lang="zh-CN" altLang="en-US"/>
              <a:t>动力系统是为了共同的生存和繁荣而需要，去</a:t>
            </a:r>
            <a:r>
              <a:rPr lang="zh-CN" altLang="en-US"/>
              <a:t>寻求资源。</a:t>
            </a:r>
            <a:endParaRPr lang="zh-CN" altLang="en-US"/>
          </a:p>
          <a:p>
            <a:pPr>
              <a:lnSpc>
                <a:spcPct val="110000"/>
              </a:lnSpc>
            </a:pPr>
            <a:endParaRPr lang="zh-CN" altLang="en-US"/>
          </a:p>
          <a:p>
            <a:pPr>
              <a:lnSpc>
                <a:spcPct val="110000"/>
              </a:lnSpc>
            </a:pPr>
            <a:r>
              <a:rPr lang="zh-CN" altLang="en-US"/>
              <a:t>例如：食物、舒适的环境、友谊、地位和他人的认同。在学习中，成绩、排名、绩点往往跟这系统</a:t>
            </a:r>
            <a:r>
              <a:rPr lang="zh-CN" altLang="en-US"/>
              <a:t>有关。</a:t>
            </a:r>
            <a:endParaRPr lang="zh-CN" altLang="en-US"/>
          </a:p>
        </p:txBody>
      </p:sp>
      <p:pic>
        <p:nvPicPr>
          <p:cNvPr id="7" name="内容占位符 6" descr="多巴胺动力系统1"/>
          <p:cNvPicPr>
            <a:picLocks noChangeAspect="1"/>
          </p:cNvPicPr>
          <p:nvPr>
            <p:ph sz="half" idx="2"/>
          </p:nvPr>
        </p:nvPicPr>
        <p:blipFill>
          <a:blip r:embed="rId1"/>
          <a:stretch>
            <a:fillRect/>
          </a:stretch>
        </p:blipFill>
        <p:spPr>
          <a:xfrm>
            <a:off x="4792345" y="2792095"/>
            <a:ext cx="3657600" cy="2781300"/>
          </a:xfrm>
          <a:prstGeom prst="rect">
            <a:avLst/>
          </a:prstGeom>
        </p:spPr>
      </p:pic>
      <p:sp>
        <p:nvSpPr>
          <p:cNvPr id="2" name="椭圆 1"/>
          <p:cNvSpPr/>
          <p:nvPr/>
        </p:nvSpPr>
        <p:spPr>
          <a:xfrm>
            <a:off x="292100" y="484505"/>
            <a:ext cx="536575" cy="5365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动力系统的神经</a:t>
            </a:r>
            <a:r>
              <a:rPr lang="zh-CN" altLang="en-US"/>
              <a:t>递质——</a:t>
            </a:r>
            <a:r>
              <a:rPr lang="zh-CN" altLang="en-US"/>
              <a:t>多巴胺</a:t>
            </a:r>
            <a:endParaRPr lang="zh-CN" altLang="en-US"/>
          </a:p>
        </p:txBody>
      </p:sp>
      <p:pic>
        <p:nvPicPr>
          <p:cNvPr id="7" name="内容占位符 6" descr="多巴胺4"/>
          <p:cNvPicPr>
            <a:picLocks noChangeAspect="1"/>
          </p:cNvPicPr>
          <p:nvPr>
            <p:ph idx="1"/>
          </p:nvPr>
        </p:nvPicPr>
        <p:blipFill>
          <a:blip r:embed="rId1"/>
          <a:stretch>
            <a:fillRect/>
          </a:stretch>
        </p:blipFill>
        <p:spPr>
          <a:xfrm>
            <a:off x="1962785" y="2121535"/>
            <a:ext cx="5217160" cy="4050665"/>
          </a:xfrm>
          <a:prstGeom prst="rect">
            <a:avLst/>
          </a:prstGeom>
        </p:spPr>
      </p:pic>
      <p:sp>
        <p:nvSpPr>
          <p:cNvPr id="2" name="椭圆 1"/>
          <p:cNvSpPr/>
          <p:nvPr/>
        </p:nvSpPr>
        <p:spPr>
          <a:xfrm>
            <a:off x="292100" y="484505"/>
            <a:ext cx="536575" cy="5365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475740" y="1233805"/>
            <a:ext cx="7668260" cy="3512185"/>
          </a:xfrm>
        </p:spPr>
        <p:txBody>
          <a:bodyPr/>
          <a:p>
            <a:r>
              <a:rPr lang="zh-CN" altLang="en-US"/>
              <a:t>准备身心，迎接</a:t>
            </a:r>
            <a:r>
              <a:rPr lang="zh-CN" altLang="en-US"/>
              <a:t>学习</a:t>
            </a:r>
            <a:endParaRPr lang="zh-CN" altLang="en-US"/>
          </a:p>
        </p:txBody>
      </p:sp>
      <p:sp>
        <p:nvSpPr>
          <p:cNvPr id="4" name="文本占位符 3"/>
          <p:cNvSpPr>
            <a:spLocks noGrp="1"/>
          </p:cNvSpPr>
          <p:nvPr>
            <p:ph type="body" idx="1"/>
          </p:nvPr>
        </p:nvSpPr>
        <p:spPr/>
        <p:txBody>
          <a:bodyPr/>
          <a:p>
            <a:r>
              <a:rPr lang="zh-CN" altLang="en-US"/>
              <a:t>如何准备心，准备</a:t>
            </a:r>
            <a:r>
              <a:rPr lang="zh-CN" altLang="en-US"/>
              <a:t>身？</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多巴胺</a:t>
            </a:r>
            <a:br>
              <a:rPr lang="zh-CN" altLang="en-US"/>
            </a:br>
            <a:r>
              <a:rPr lang="zh-CN" altLang="en-US"/>
              <a:t>一边是天使，一边是</a:t>
            </a:r>
            <a:r>
              <a:rPr lang="zh-CN" altLang="en-US"/>
              <a:t>魔鬼</a:t>
            </a:r>
            <a:endParaRPr lang="zh-CN" altLang="en-US"/>
          </a:p>
        </p:txBody>
      </p:sp>
      <p:pic>
        <p:nvPicPr>
          <p:cNvPr id="4" name="内容占位符 3" descr="多巴胺3"/>
          <p:cNvPicPr>
            <a:picLocks noChangeAspect="1"/>
          </p:cNvPicPr>
          <p:nvPr>
            <p:ph idx="1"/>
          </p:nvPr>
        </p:nvPicPr>
        <p:blipFill>
          <a:blip r:embed="rId1"/>
          <a:stretch>
            <a:fillRect/>
          </a:stretch>
        </p:blipFill>
        <p:spPr>
          <a:xfrm>
            <a:off x="970915" y="2121535"/>
            <a:ext cx="7200900" cy="4050665"/>
          </a:xfrm>
          <a:prstGeom prst="rect">
            <a:avLst/>
          </a:prstGeom>
        </p:spPr>
      </p:pic>
      <p:sp>
        <p:nvSpPr>
          <p:cNvPr id="3" name="椭圆 2"/>
          <p:cNvSpPr/>
          <p:nvPr/>
        </p:nvSpPr>
        <p:spPr>
          <a:xfrm>
            <a:off x="292100" y="484505"/>
            <a:ext cx="536575" cy="5365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关怀系统</a:t>
            </a:r>
            <a:endParaRPr lang="en-US" altLang="zh-CN"/>
          </a:p>
        </p:txBody>
      </p:sp>
      <p:pic>
        <p:nvPicPr>
          <p:cNvPr id="6" name="图片 5" descr="170674119&amp;pky96170674119&amp;"/>
          <p:cNvPicPr>
            <a:picLocks noChangeAspect="1"/>
          </p:cNvPicPr>
          <p:nvPr/>
        </p:nvPicPr>
        <p:blipFill>
          <a:blip r:embed="rId1"/>
          <a:stretch>
            <a:fillRect/>
          </a:stretch>
        </p:blipFill>
        <p:spPr>
          <a:xfrm>
            <a:off x="1449070" y="2121535"/>
            <a:ext cx="6245860" cy="4162425"/>
          </a:xfrm>
          <a:prstGeom prst="rect">
            <a:avLst/>
          </a:prstGeom>
        </p:spPr>
      </p:pic>
      <p:sp>
        <p:nvSpPr>
          <p:cNvPr id="7" name="文本框 6"/>
          <p:cNvSpPr txBox="1"/>
          <p:nvPr/>
        </p:nvSpPr>
        <p:spPr>
          <a:xfrm>
            <a:off x="1449070" y="5677535"/>
            <a:ext cx="3298825" cy="583565"/>
          </a:xfrm>
          <a:prstGeom prst="rect">
            <a:avLst/>
          </a:prstGeom>
          <a:noFill/>
        </p:spPr>
        <p:txBody>
          <a:bodyPr wrap="square" rtlCol="0">
            <a:spAutoFit/>
          </a:bodyPr>
          <a:p>
            <a:pPr algn="ctr"/>
            <a:r>
              <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rPr>
              <a:t>inner peace</a:t>
            </a:r>
            <a:endPar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endParaRPr>
          </a:p>
        </p:txBody>
      </p:sp>
      <p:sp>
        <p:nvSpPr>
          <p:cNvPr id="8" name="文本框 7"/>
          <p:cNvSpPr txBox="1"/>
          <p:nvPr/>
        </p:nvSpPr>
        <p:spPr>
          <a:xfrm>
            <a:off x="1449070" y="5093970"/>
            <a:ext cx="3298825" cy="583565"/>
          </a:xfrm>
          <a:prstGeom prst="rect">
            <a:avLst/>
          </a:prstGeom>
          <a:noFill/>
        </p:spPr>
        <p:txBody>
          <a:bodyPr wrap="square" rtlCol="0">
            <a:spAutoFit/>
          </a:bodyPr>
          <a:p>
            <a:pPr algn="ctr"/>
            <a:r>
              <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rPr>
              <a:t>safeness</a:t>
            </a:r>
            <a:endPar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endParaRPr>
          </a:p>
        </p:txBody>
      </p:sp>
      <p:sp>
        <p:nvSpPr>
          <p:cNvPr id="9" name="文本框 8"/>
          <p:cNvSpPr txBox="1"/>
          <p:nvPr/>
        </p:nvSpPr>
        <p:spPr>
          <a:xfrm>
            <a:off x="4460240" y="4677410"/>
            <a:ext cx="2147570" cy="583565"/>
          </a:xfrm>
          <a:prstGeom prst="rect">
            <a:avLst/>
          </a:prstGeom>
          <a:noFill/>
        </p:spPr>
        <p:txBody>
          <a:bodyPr wrap="square" rtlCol="0">
            <a:spAutoFit/>
          </a:bodyPr>
          <a:p>
            <a:pPr algn="ctr"/>
            <a:r>
              <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rPr>
              <a:t>soothing</a:t>
            </a:r>
            <a:endParaRPr lang="en-US" altLang="zh-CN" sz="3200">
              <a:ln w="12700">
                <a:solidFill>
                  <a:schemeClr val="accent5"/>
                </a:solidFill>
                <a:prstDash val="solid"/>
              </a:ln>
              <a:pattFill prst="ltDnDiag">
                <a:fgClr>
                  <a:schemeClr val="accent5">
                    <a:lumMod val="60000"/>
                    <a:lumOff val="40000"/>
                    <a:lumMod val="60000"/>
                    <a:lumOff val="40000"/>
                  </a:schemeClr>
                </a:fgClr>
                <a:bgClr>
                  <a:schemeClr val="bg1"/>
                </a:bgClr>
              </a:pattFill>
              <a:effectLst/>
            </a:endParaRPr>
          </a:p>
        </p:txBody>
      </p:sp>
      <p:sp>
        <p:nvSpPr>
          <p:cNvPr id="3" name="椭圆 2"/>
          <p:cNvSpPr/>
          <p:nvPr/>
        </p:nvSpPr>
        <p:spPr>
          <a:xfrm>
            <a:off x="292100" y="48450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心形 3">
            <a:hlinkClick r:id="rId2" action="ppaction://program"/>
          </p:cNvPr>
          <p:cNvSpPr/>
          <p:nvPr/>
        </p:nvSpPr>
        <p:spPr>
          <a:xfrm>
            <a:off x="5234940" y="4012565"/>
            <a:ext cx="802640" cy="664845"/>
          </a:xfrm>
          <a:prstGeom prst="hear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关怀</a:t>
            </a:r>
            <a:r>
              <a:rPr lang="zh-CN" altLang="en-US"/>
              <a:t>系统</a:t>
            </a:r>
            <a:endParaRPr lang="zh-CN" altLang="en-US"/>
          </a:p>
        </p:txBody>
      </p:sp>
      <p:sp>
        <p:nvSpPr>
          <p:cNvPr id="5" name="内容占位符 4"/>
          <p:cNvSpPr>
            <a:spLocks noGrp="1"/>
          </p:cNvSpPr>
          <p:nvPr>
            <p:ph idx="1"/>
          </p:nvPr>
        </p:nvSpPr>
        <p:spPr/>
        <p:txBody>
          <a:bodyPr/>
          <a:p>
            <a:r>
              <a:rPr lang="zh-CN" altLang="en-US"/>
              <a:t>内啡肽</a:t>
            </a:r>
            <a:endParaRPr lang="zh-CN" altLang="en-US"/>
          </a:p>
        </p:txBody>
      </p:sp>
      <p:sp>
        <p:nvSpPr>
          <p:cNvPr id="6" name="文本占位符 5"/>
          <p:cNvSpPr>
            <a:spLocks noGrp="1"/>
          </p:cNvSpPr>
          <p:nvPr>
            <p:ph type="body" sz="half" idx="2"/>
          </p:nvPr>
        </p:nvSpPr>
        <p:spPr/>
        <p:txBody>
          <a:bodyPr/>
          <a:p>
            <a:r>
              <a:rPr lang="zh-CN" altLang="en-US"/>
              <a:t>内啡肽</a:t>
            </a:r>
            <a:endParaRPr lang="zh-CN" altLang="en-US"/>
          </a:p>
          <a:p>
            <a:r>
              <a:rPr lang="zh-CN" altLang="en-US"/>
              <a:t>催乳素</a:t>
            </a:r>
            <a:endParaRPr lang="zh-CN" altLang="en-US"/>
          </a:p>
        </p:txBody>
      </p:sp>
      <p:pic>
        <p:nvPicPr>
          <p:cNvPr id="7" name="图片 6" descr="内啡肽2"/>
          <p:cNvPicPr>
            <a:picLocks noChangeAspect="1"/>
          </p:cNvPicPr>
          <p:nvPr/>
        </p:nvPicPr>
        <p:blipFill>
          <a:blip r:embed="rId1"/>
          <a:stretch>
            <a:fillRect/>
          </a:stretch>
        </p:blipFill>
        <p:spPr>
          <a:xfrm>
            <a:off x="128270" y="1071245"/>
            <a:ext cx="6034405" cy="4715510"/>
          </a:xfrm>
          <a:prstGeom prst="rect">
            <a:avLst/>
          </a:prstGeom>
        </p:spPr>
      </p:pic>
      <p:sp>
        <p:nvSpPr>
          <p:cNvPr id="3" name="椭圆 2"/>
          <p:cNvSpPr/>
          <p:nvPr/>
        </p:nvSpPr>
        <p:spPr>
          <a:xfrm>
            <a:off x="292100" y="48450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关怀</a:t>
            </a:r>
            <a:r>
              <a:rPr lang="zh-CN" altLang="en-US"/>
              <a:t>系统</a:t>
            </a:r>
            <a:endParaRPr lang="zh-CN" altLang="en-US"/>
          </a:p>
        </p:txBody>
      </p:sp>
      <p:sp>
        <p:nvSpPr>
          <p:cNvPr id="5" name="内容占位符 4"/>
          <p:cNvSpPr>
            <a:spLocks noGrp="1"/>
          </p:cNvSpPr>
          <p:nvPr>
            <p:ph idx="1"/>
          </p:nvPr>
        </p:nvSpPr>
        <p:spPr/>
        <p:txBody>
          <a:bodyPr/>
          <a:p>
            <a:r>
              <a:rPr lang="zh-CN" altLang="en-US"/>
              <a:t>催乳素</a:t>
            </a:r>
            <a:endParaRPr lang="zh-CN" altLang="en-US"/>
          </a:p>
        </p:txBody>
      </p:sp>
      <p:sp>
        <p:nvSpPr>
          <p:cNvPr id="6" name="文本占位符 5"/>
          <p:cNvSpPr>
            <a:spLocks noGrp="1"/>
          </p:cNvSpPr>
          <p:nvPr>
            <p:ph type="body" sz="half" idx="2"/>
          </p:nvPr>
        </p:nvSpPr>
        <p:spPr/>
        <p:txBody>
          <a:bodyPr/>
          <a:p>
            <a:r>
              <a:rPr lang="zh-CN" altLang="en-US"/>
              <a:t>内啡肽</a:t>
            </a:r>
            <a:endParaRPr lang="zh-CN" altLang="en-US"/>
          </a:p>
          <a:p>
            <a:r>
              <a:rPr lang="zh-CN" altLang="en-US"/>
              <a:t>催乳素</a:t>
            </a:r>
            <a:endParaRPr lang="zh-CN" altLang="en-US"/>
          </a:p>
        </p:txBody>
      </p:sp>
      <p:pic>
        <p:nvPicPr>
          <p:cNvPr id="2" name="图片 1" descr="催乳素"/>
          <p:cNvPicPr>
            <a:picLocks noChangeAspect="1"/>
          </p:cNvPicPr>
          <p:nvPr/>
        </p:nvPicPr>
        <p:blipFill>
          <a:blip r:embed="rId1"/>
          <a:stretch>
            <a:fillRect/>
          </a:stretch>
        </p:blipFill>
        <p:spPr>
          <a:xfrm>
            <a:off x="454660" y="1229360"/>
            <a:ext cx="5382260" cy="4485640"/>
          </a:xfrm>
          <a:prstGeom prst="rect">
            <a:avLst/>
          </a:prstGeom>
        </p:spPr>
      </p:pic>
      <p:sp>
        <p:nvSpPr>
          <p:cNvPr id="3" name="椭圆 2"/>
          <p:cNvSpPr/>
          <p:nvPr/>
        </p:nvSpPr>
        <p:spPr>
          <a:xfrm>
            <a:off x="292100" y="48450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占位符 5"/>
          <p:cNvSpPr>
            <a:spLocks noGrp="1"/>
          </p:cNvSpPr>
          <p:nvPr>
            <p:ph type="body" idx="1"/>
          </p:nvPr>
        </p:nvSpPr>
        <p:spPr>
          <a:xfrm>
            <a:off x="601345" y="2048510"/>
            <a:ext cx="4015105" cy="1089660"/>
          </a:xfrm>
        </p:spPr>
        <p:txBody>
          <a:bodyPr>
            <a:normAutofit lnSpcReduction="10000"/>
          </a:bodyPr>
          <a:p>
            <a:r>
              <a:rPr lang="zh-CN" altLang="en-US"/>
              <a:t>自我批评：激活不安，增加</a:t>
            </a:r>
            <a:r>
              <a:rPr lang="zh-CN" altLang="en-US"/>
              <a:t>动力</a:t>
            </a:r>
            <a:endParaRPr lang="zh-CN" altLang="en-US"/>
          </a:p>
          <a:p>
            <a:r>
              <a:rPr lang="zh-CN" altLang="en-US"/>
              <a:t>实质是寻求安全感，充满</a:t>
            </a:r>
            <a:r>
              <a:rPr lang="zh-CN" altLang="en-US"/>
              <a:t>压抑。</a:t>
            </a:r>
            <a:endParaRPr lang="zh-CN" altLang="en-US"/>
          </a:p>
        </p:txBody>
      </p:sp>
      <p:pic>
        <p:nvPicPr>
          <p:cNvPr id="11" name="内容占位符 10" descr="seeking safety"/>
          <p:cNvPicPr>
            <a:picLocks noChangeAspect="1"/>
          </p:cNvPicPr>
          <p:nvPr>
            <p:ph sz="half" idx="2"/>
          </p:nvPr>
        </p:nvPicPr>
        <p:blipFill>
          <a:blip r:embed="rId1"/>
          <a:stretch>
            <a:fillRect/>
          </a:stretch>
        </p:blipFill>
        <p:spPr>
          <a:xfrm>
            <a:off x="685800" y="3138170"/>
            <a:ext cx="3657600" cy="1828800"/>
          </a:xfrm>
          <a:prstGeom prst="rect">
            <a:avLst/>
          </a:prstGeom>
        </p:spPr>
      </p:pic>
      <p:sp>
        <p:nvSpPr>
          <p:cNvPr id="8" name="文本占位符 7"/>
          <p:cNvSpPr>
            <a:spLocks noGrp="1"/>
          </p:cNvSpPr>
          <p:nvPr>
            <p:ph type="body" sz="quarter" idx="3"/>
          </p:nvPr>
        </p:nvSpPr>
        <p:spPr>
          <a:xfrm>
            <a:off x="4820920" y="1344930"/>
            <a:ext cx="3657600" cy="1343660"/>
          </a:xfrm>
        </p:spPr>
        <p:txBody>
          <a:bodyPr>
            <a:normAutofit lnSpcReduction="20000"/>
          </a:bodyPr>
          <a:p>
            <a:pPr>
              <a:lnSpc>
                <a:spcPct val="140000"/>
              </a:lnSpc>
            </a:pPr>
            <a:r>
              <a:rPr lang="zh-CN" altLang="en-US"/>
              <a:t>自我关怀：给予我们承认弱点的真实安全感，放松而好奇地提高</a:t>
            </a:r>
            <a:r>
              <a:rPr lang="zh-CN" altLang="en-US"/>
              <a:t>自己。</a:t>
            </a:r>
            <a:endParaRPr lang="zh-CN" altLang="en-US"/>
          </a:p>
        </p:txBody>
      </p:sp>
      <p:sp>
        <p:nvSpPr>
          <p:cNvPr id="9" name="内容占位符 8"/>
          <p:cNvSpPr>
            <a:spLocks noGrp="1"/>
          </p:cNvSpPr>
          <p:nvPr>
            <p:ph sz="quarter" idx="4"/>
          </p:nvPr>
        </p:nvSpPr>
        <p:spPr/>
        <p:txBody>
          <a:bodyPr/>
          <a:p>
            <a:endParaRPr lang="zh-CN" altLang="en-US"/>
          </a:p>
        </p:txBody>
      </p:sp>
      <p:sp>
        <p:nvSpPr>
          <p:cNvPr id="10" name="标题 9"/>
          <p:cNvSpPr>
            <a:spLocks noGrp="1"/>
          </p:cNvSpPr>
          <p:nvPr>
            <p:ph type="title"/>
          </p:nvPr>
        </p:nvSpPr>
        <p:spPr>
          <a:xfrm>
            <a:off x="828675" y="484505"/>
            <a:ext cx="7772400" cy="744220"/>
          </a:xfrm>
        </p:spPr>
        <p:txBody>
          <a:bodyPr>
            <a:normAutofit/>
          </a:bodyPr>
          <a:p>
            <a:r>
              <a:rPr lang="zh-CN" altLang="en-US"/>
              <a:t>安全感</a:t>
            </a:r>
            <a:endParaRPr lang="zh-CN" altLang="en-US"/>
          </a:p>
        </p:txBody>
      </p:sp>
      <p:pic>
        <p:nvPicPr>
          <p:cNvPr id="5" name="图片 4" descr="36648866&amp;pky8736648866&amp;"/>
          <p:cNvPicPr>
            <a:picLocks noChangeAspect="1"/>
          </p:cNvPicPr>
          <p:nvPr/>
        </p:nvPicPr>
        <p:blipFill>
          <a:blip r:embed="rId2"/>
          <a:stretch>
            <a:fillRect/>
          </a:stretch>
        </p:blipFill>
        <p:spPr>
          <a:xfrm>
            <a:off x="4820920" y="2804795"/>
            <a:ext cx="3742690" cy="2494915"/>
          </a:xfrm>
          <a:prstGeom prst="rect">
            <a:avLst/>
          </a:prstGeom>
        </p:spPr>
      </p:pic>
      <p:sp>
        <p:nvSpPr>
          <p:cNvPr id="12" name="椭圆 11"/>
          <p:cNvSpPr/>
          <p:nvPr/>
        </p:nvSpPr>
        <p:spPr>
          <a:xfrm>
            <a:off x="1970405" y="5416550"/>
            <a:ext cx="880110" cy="880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6209665" y="5415915"/>
            <a:ext cx="880110" cy="88011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292100" y="48450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idx="1"/>
          </p:nvPr>
        </p:nvSpPr>
        <p:spPr/>
        <p:txBody>
          <a:bodyPr/>
          <a:p>
            <a:r>
              <a:rPr lang="zh-CN" altLang="en-US"/>
              <a:t>恐惧</a:t>
            </a:r>
            <a:endParaRPr lang="zh-CN" altLang="en-US"/>
          </a:p>
        </p:txBody>
      </p:sp>
      <p:sp>
        <p:nvSpPr>
          <p:cNvPr id="5" name="内容占位符 4"/>
          <p:cNvSpPr>
            <a:spLocks noGrp="1"/>
          </p:cNvSpPr>
          <p:nvPr>
            <p:ph sz="half" idx="2"/>
          </p:nvPr>
        </p:nvSpPr>
        <p:spPr/>
        <p:txBody>
          <a:bodyPr/>
          <a:p>
            <a:r>
              <a:rPr lang="zh-CN" altLang="en-US"/>
              <a:t>每当我进去实验室，看到周围的人都在做实验，我感到自己肯定会失败，肯定会浪费材料，肯定让大家失望。我感到很害怕，不想进去，想</a:t>
            </a:r>
            <a:r>
              <a:rPr lang="zh-CN" altLang="en-US"/>
              <a:t>逃跑。</a:t>
            </a:r>
            <a:endParaRPr lang="zh-CN" altLang="en-US"/>
          </a:p>
        </p:txBody>
      </p:sp>
      <p:sp>
        <p:nvSpPr>
          <p:cNvPr id="6" name="文本占位符 5"/>
          <p:cNvSpPr>
            <a:spLocks noGrp="1"/>
          </p:cNvSpPr>
          <p:nvPr>
            <p:ph type="body" sz="quarter" idx="3"/>
          </p:nvPr>
        </p:nvSpPr>
        <p:spPr/>
        <p:txBody>
          <a:bodyPr/>
          <a:p>
            <a:r>
              <a:rPr lang="zh-CN" altLang="en-US"/>
              <a:t>焦虑</a:t>
            </a:r>
            <a:endParaRPr lang="zh-CN" altLang="en-US"/>
          </a:p>
        </p:txBody>
      </p:sp>
      <p:sp>
        <p:nvSpPr>
          <p:cNvPr id="7" name="内容占位符 6"/>
          <p:cNvSpPr>
            <a:spLocks noGrp="1"/>
          </p:cNvSpPr>
          <p:nvPr>
            <p:ph sz="quarter" idx="4"/>
          </p:nvPr>
        </p:nvSpPr>
        <p:spPr/>
        <p:txBody>
          <a:bodyPr/>
          <a:p>
            <a:r>
              <a:rPr lang="zh-CN" altLang="en-US"/>
              <a:t>我记不住书里面的东西，我既担心考试怎么办，转眼我又会想要不先休息一下，玩玩手机吧。但一旦开始玩手机，一个晚上就过去了。当我停下不去玩手机，我非常自责，但又开始困了，只能睡</a:t>
            </a:r>
            <a:r>
              <a:rPr lang="zh-CN" altLang="en-US"/>
              <a:t>了。</a:t>
            </a:r>
            <a:endParaRPr lang="zh-CN" altLang="en-US"/>
          </a:p>
        </p:txBody>
      </p:sp>
      <p:sp>
        <p:nvSpPr>
          <p:cNvPr id="8" name="标题 7"/>
          <p:cNvSpPr>
            <a:spLocks noGrp="1"/>
          </p:cNvSpPr>
          <p:nvPr>
            <p:ph type="title"/>
          </p:nvPr>
        </p:nvSpPr>
        <p:spPr/>
        <p:txBody>
          <a:bodyPr/>
          <a:p>
            <a:r>
              <a:rPr lang="zh-CN" altLang="en-US"/>
              <a:t>一些失衡的</a:t>
            </a:r>
            <a:r>
              <a:rPr lang="zh-CN" altLang="en-US"/>
              <a:t>案例</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483997"/>
            <a:ext cx="7772400" cy="1609344"/>
          </a:xfrm>
        </p:spPr>
        <p:txBody>
          <a:bodyPr/>
          <a:p>
            <a:r>
              <a:rPr lang="zh-CN" altLang="en-US"/>
              <a:t>一种失衡——焦虑、</a:t>
            </a:r>
            <a:r>
              <a:rPr lang="zh-CN" altLang="en-US"/>
              <a:t>恐惧</a:t>
            </a:r>
            <a:endParaRPr lang="zh-CN" altLang="en-US"/>
          </a:p>
        </p:txBody>
      </p:sp>
      <p:sp>
        <p:nvSpPr>
          <p:cNvPr id="20" name="文本框 19"/>
          <p:cNvSpPr txBox="1"/>
          <p:nvPr>
            <p:custDataLst>
              <p:tags r:id="rId1"/>
            </p:custDataLst>
          </p:nvPr>
        </p:nvSpPr>
        <p:spPr>
          <a:xfrm>
            <a:off x="1499544" y="2618317"/>
            <a:ext cx="919618" cy="114718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动力，</a:t>
            </a:r>
            <a:endPar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兴奋，</a:t>
            </a:r>
            <a:endPar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活力</a:t>
            </a:r>
            <a:endParaRPr lang="zh-CN" altLang="en-US" sz="16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21" name="文本框 20"/>
          <p:cNvSpPr txBox="1"/>
          <p:nvPr>
            <p:custDataLst>
              <p:tags r:id="rId2"/>
            </p:custDataLst>
          </p:nvPr>
        </p:nvSpPr>
        <p:spPr>
          <a:xfrm>
            <a:off x="589147" y="3811781"/>
            <a:ext cx="1974350" cy="1019889"/>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寻求美好的事物 </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实现它和激活它</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sp>
        <p:nvSpPr>
          <p:cNvPr id="24" name="文本框 23"/>
          <p:cNvSpPr txBox="1"/>
          <p:nvPr>
            <p:custDataLst>
              <p:tags r:id="rId3"/>
            </p:custDataLst>
          </p:nvPr>
        </p:nvSpPr>
        <p:spPr>
          <a:xfrm>
            <a:off x="5953760" y="3648075"/>
            <a:ext cx="2555875" cy="810260"/>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专注通过依恋获得安全、幸福和舒缓感</a:t>
            </a:r>
            <a:endParaRPr lang="zh-CN" altLang="en-US" sz="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sp>
        <p:nvSpPr>
          <p:cNvPr id="27" name="文本框 26"/>
          <p:cNvSpPr txBox="1"/>
          <p:nvPr>
            <p:custDataLst>
              <p:tags r:id="rId4"/>
            </p:custDataLst>
          </p:nvPr>
        </p:nvSpPr>
        <p:spPr>
          <a:xfrm>
            <a:off x="6055389" y="5235725"/>
            <a:ext cx="1974350" cy="1019889"/>
          </a:xfrm>
          <a:prstGeom prst="rect">
            <a:avLst/>
          </a:prstGeom>
        </p:spPr>
        <p:txBody>
          <a:bodyPr wrap="square">
            <a:noAutofit/>
          </a:bodyPr>
          <a:lstStyle>
            <a:defPPr>
              <a:defRPr lang="zh-CN"/>
            </a:defPPr>
            <a:lvl1pPr algn="ctr">
              <a:defRPr sz="1400">
                <a:solidFill>
                  <a:sysClr val="window" lastClr="FFFFFF"/>
                </a:solidFill>
              </a:defRPr>
            </a:lvl1pPr>
          </a:lstStyle>
          <a:p>
            <a:pPr>
              <a:lnSpc>
                <a:spcPct val="120000"/>
              </a:lnSpc>
            </a:pPr>
            <a:r>
              <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rPr>
              <a:t>以威胁为中心的保护和安全寻求</a:t>
            </a:r>
            <a:endParaRPr lang="zh-CN" altLang="en-US" sz="1800" spc="150" dirty="0">
              <a:solidFill>
                <a:sysClr val="windowText" lastClr="000000">
                  <a:lumMod val="65000"/>
                  <a:lumOff val="35000"/>
                </a:sysClr>
              </a:solidFill>
              <a:latin typeface="Arial" panose="020B0604020202090204" pitchFamily="34" charset="0"/>
              <a:ea typeface="微软雅黑" charset="-122"/>
              <a:sym typeface="Arial" panose="020B0604020202090204" pitchFamily="34" charset="0"/>
            </a:endParaRPr>
          </a:p>
        </p:txBody>
      </p:sp>
      <p:grpSp>
        <p:nvGrpSpPr>
          <p:cNvPr id="4" name="组合 3"/>
          <p:cNvGrpSpPr/>
          <p:nvPr/>
        </p:nvGrpSpPr>
        <p:grpSpPr>
          <a:xfrm>
            <a:off x="2532606" y="2859139"/>
            <a:ext cx="3671812" cy="2821154"/>
            <a:chOff x="4679" y="4749"/>
            <a:chExt cx="4478" cy="3347"/>
          </a:xfrm>
        </p:grpSpPr>
        <p:sp>
          <p:nvSpPr>
            <p:cNvPr id="35" name="任意多边形 30"/>
            <p:cNvSpPr/>
            <p:nvPr>
              <p:custDataLst>
                <p:tags r:id="rId5"/>
              </p:custDataLst>
            </p:nvPr>
          </p:nvSpPr>
          <p:spPr>
            <a:xfrm rot="5400000" flipV="1">
              <a:off x="8810" y="4922"/>
              <a:ext cx="366" cy="32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gradFill>
              <a:gsLst>
                <a:gs pos="100000">
                  <a:srgbClr val="7C5E29"/>
                </a:gs>
                <a:gs pos="0">
                  <a:srgbClr val="CAAF4E"/>
                </a:gs>
              </a:gsLst>
              <a:lin scaled="1"/>
            </a:gra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36" name="任意多边形 31"/>
            <p:cNvSpPr/>
            <p:nvPr>
              <p:custDataLst>
                <p:tags r:id="rId6"/>
              </p:custDataLst>
            </p:nvPr>
          </p:nvSpPr>
          <p:spPr>
            <a:xfrm rot="3720000" flipV="1">
              <a:off x="6624" y="7749"/>
              <a:ext cx="366" cy="32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FF0000"/>
            </a:soli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37" name="任意多边形 32"/>
            <p:cNvSpPr/>
            <p:nvPr>
              <p:custDataLst>
                <p:tags r:id="rId7"/>
              </p:custDataLst>
            </p:nvPr>
          </p:nvSpPr>
          <p:spPr>
            <a:xfrm rot="16200000" flipV="1">
              <a:off x="4659" y="4980"/>
              <a:ext cx="366" cy="327"/>
            </a:xfrm>
            <a:custGeom>
              <a:avLst/>
              <a:gdLst>
                <a:gd name="connsiteX0" fmla="*/ 1426088 w 2860403"/>
                <a:gd name="connsiteY0" fmla="*/ 0 h 2550120"/>
                <a:gd name="connsiteX1" fmla="*/ 1760307 w 2860403"/>
                <a:gd name="connsiteY1" fmla="*/ 138438 h 2550120"/>
                <a:gd name="connsiteX2" fmla="*/ 1814970 w 2860403"/>
                <a:gd name="connsiteY2" fmla="*/ 204691 h 2550120"/>
                <a:gd name="connsiteX3" fmla="*/ 1815577 w 2860403"/>
                <a:gd name="connsiteY3" fmla="*/ 204690 h 2550120"/>
                <a:gd name="connsiteX4" fmla="*/ 1817167 w 2860403"/>
                <a:gd name="connsiteY4" fmla="*/ 207353 h 2550120"/>
                <a:gd name="connsiteX5" fmla="*/ 1818023 w 2860403"/>
                <a:gd name="connsiteY5" fmla="*/ 208390 h 2550120"/>
                <a:gd name="connsiteX6" fmla="*/ 1820394 w 2860403"/>
                <a:gd name="connsiteY6" fmla="*/ 212758 h 2550120"/>
                <a:gd name="connsiteX7" fmla="*/ 2765648 w 2860403"/>
                <a:gd name="connsiteY7" fmla="*/ 1796188 h 2550120"/>
                <a:gd name="connsiteX8" fmla="*/ 2779681 w 2860403"/>
                <a:gd name="connsiteY8" fmla="*/ 1813196 h 2550120"/>
                <a:gd name="connsiteX9" fmla="*/ 2860403 w 2860403"/>
                <a:gd name="connsiteY9" fmla="*/ 2077463 h 2550120"/>
                <a:gd name="connsiteX10" fmla="*/ 2387746 w 2860403"/>
                <a:gd name="connsiteY10" fmla="*/ 2550120 h 2550120"/>
                <a:gd name="connsiteX11" fmla="*/ 2356105 w 2860403"/>
                <a:gd name="connsiteY11" fmla="*/ 2546931 h 2550120"/>
                <a:gd name="connsiteX12" fmla="*/ 2354030 w 2860403"/>
                <a:gd name="connsiteY12" fmla="*/ 2550119 h 2550120"/>
                <a:gd name="connsiteX13" fmla="*/ 473434 w 2860403"/>
                <a:gd name="connsiteY13" fmla="*/ 2547467 h 2550120"/>
                <a:gd name="connsiteX14" fmla="*/ 472657 w 2860403"/>
                <a:gd name="connsiteY14" fmla="*/ 2547545 h 2550120"/>
                <a:gd name="connsiteX15" fmla="*/ 471858 w 2860403"/>
                <a:gd name="connsiteY15" fmla="*/ 2547465 h 2550120"/>
                <a:gd name="connsiteX16" fmla="*/ 429714 w 2860403"/>
                <a:gd name="connsiteY16" fmla="*/ 2547405 h 2550120"/>
                <a:gd name="connsiteX17" fmla="*/ 427659 w 2860403"/>
                <a:gd name="connsiteY17" fmla="*/ 2543009 h 2550120"/>
                <a:gd name="connsiteX18" fmla="*/ 377400 w 2860403"/>
                <a:gd name="connsiteY18" fmla="*/ 2537943 h 2550120"/>
                <a:gd name="connsiteX19" fmla="*/ 0 w 2860403"/>
                <a:gd name="connsiteY19" fmla="*/ 2074888 h 2550120"/>
                <a:gd name="connsiteX20" fmla="*/ 80722 w 2860403"/>
                <a:gd name="connsiteY20" fmla="*/ 1810621 h 2550120"/>
                <a:gd name="connsiteX21" fmla="*/ 87485 w 2860403"/>
                <a:gd name="connsiteY21" fmla="*/ 1802425 h 2550120"/>
                <a:gd name="connsiteX22" fmla="*/ 1019871 w 2860403"/>
                <a:gd name="connsiteY22" fmla="*/ 234705 h 2550120"/>
                <a:gd name="connsiteX23" fmla="*/ 1034154 w 2860403"/>
                <a:gd name="connsiteY23" fmla="*/ 208390 h 2550120"/>
                <a:gd name="connsiteX24" fmla="*/ 1426088 w 2860403"/>
                <a:gd name="connsiteY24" fmla="*/ 0 h 2550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60403" h="2550120">
                  <a:moveTo>
                    <a:pt x="1426088" y="0"/>
                  </a:moveTo>
                  <a:cubicBezTo>
                    <a:pt x="1556609" y="0"/>
                    <a:pt x="1674773" y="52904"/>
                    <a:pt x="1760307" y="138438"/>
                  </a:cubicBezTo>
                  <a:lnTo>
                    <a:pt x="1814970" y="204691"/>
                  </a:lnTo>
                  <a:lnTo>
                    <a:pt x="1815577" y="204690"/>
                  </a:lnTo>
                  <a:lnTo>
                    <a:pt x="1817167" y="207353"/>
                  </a:lnTo>
                  <a:lnTo>
                    <a:pt x="1818023" y="208390"/>
                  </a:lnTo>
                  <a:lnTo>
                    <a:pt x="1820394" y="212758"/>
                  </a:lnTo>
                  <a:lnTo>
                    <a:pt x="2765648" y="1796188"/>
                  </a:lnTo>
                  <a:lnTo>
                    <a:pt x="2779681" y="1813196"/>
                  </a:lnTo>
                  <a:cubicBezTo>
                    <a:pt x="2830645" y="1888633"/>
                    <a:pt x="2860403" y="1979573"/>
                    <a:pt x="2860403" y="2077463"/>
                  </a:cubicBezTo>
                  <a:cubicBezTo>
                    <a:pt x="2860403" y="2338504"/>
                    <a:pt x="2648787" y="2550120"/>
                    <a:pt x="2387746" y="2550120"/>
                  </a:cubicBezTo>
                  <a:lnTo>
                    <a:pt x="2356105" y="2546931"/>
                  </a:lnTo>
                  <a:lnTo>
                    <a:pt x="2354030" y="2550119"/>
                  </a:lnTo>
                  <a:lnTo>
                    <a:pt x="473434" y="2547467"/>
                  </a:lnTo>
                  <a:lnTo>
                    <a:pt x="472657" y="2547545"/>
                  </a:lnTo>
                  <a:lnTo>
                    <a:pt x="471858" y="2547465"/>
                  </a:lnTo>
                  <a:lnTo>
                    <a:pt x="429714" y="2547405"/>
                  </a:lnTo>
                  <a:lnTo>
                    <a:pt x="427659" y="2543009"/>
                  </a:lnTo>
                  <a:lnTo>
                    <a:pt x="377400" y="2537943"/>
                  </a:lnTo>
                  <a:cubicBezTo>
                    <a:pt x="162018" y="2493869"/>
                    <a:pt x="0" y="2303299"/>
                    <a:pt x="0" y="2074888"/>
                  </a:cubicBezTo>
                  <a:cubicBezTo>
                    <a:pt x="0" y="1976998"/>
                    <a:pt x="29758" y="1886058"/>
                    <a:pt x="80722" y="1810621"/>
                  </a:cubicBezTo>
                  <a:lnTo>
                    <a:pt x="87485" y="1802425"/>
                  </a:lnTo>
                  <a:lnTo>
                    <a:pt x="1019871" y="234705"/>
                  </a:lnTo>
                  <a:lnTo>
                    <a:pt x="1034154" y="208390"/>
                  </a:lnTo>
                  <a:cubicBezTo>
                    <a:pt x="1119094" y="82663"/>
                    <a:pt x="1262938" y="0"/>
                    <a:pt x="1426088" y="0"/>
                  </a:cubicBezTo>
                  <a:close/>
                </a:path>
              </a:pathLst>
            </a:custGeom>
            <a:solidFill>
              <a:srgbClr val="FFC000"/>
            </a:solidFill>
            <a:ln w="12700" cap="flat" cmpd="sng" algn="ctr">
              <a:noFill/>
              <a:prstDash val="solid"/>
              <a:miter lim="800000"/>
            </a:ln>
            <a:effectLst/>
          </p:spPr>
          <p:txBody>
            <a:bodyPr wrap="square" rtlCol="0" anchor="ctr">
              <a:noAutofit/>
            </a:bodyPr>
            <a:lstStyle/>
            <a:p>
              <a:pPr algn="ctr">
                <a:lnSpc>
                  <a:spcPct val="140000"/>
                </a:lnSpc>
              </a:pPr>
              <a:endParaRPr lang="zh-CN" altLang="en-US" sz="1350">
                <a:solidFill>
                  <a:srgbClr val="FFFFFF">
                    <a:lumMod val="10000"/>
                  </a:srgbClr>
                </a:solidFill>
                <a:latin typeface="Arial" panose="020B0604020202090204" pitchFamily="34" charset="0"/>
                <a:ea typeface="微软雅黑" charset="-122"/>
                <a:sym typeface="Arial" panose="020B0604020202090204" pitchFamily="34" charset="0"/>
              </a:endParaRPr>
            </a:p>
          </p:txBody>
        </p:sp>
        <p:sp>
          <p:nvSpPr>
            <p:cNvPr id="48" name="Freeform 21"/>
            <p:cNvSpPr/>
            <p:nvPr>
              <p:custDataLst>
                <p:tags r:id="rId8"/>
              </p:custDataLst>
            </p:nvPr>
          </p:nvSpPr>
          <p:spPr bwMode="auto">
            <a:xfrm>
              <a:off x="7087" y="4756"/>
              <a:ext cx="1743" cy="2391"/>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gradFill>
              <a:gsLst>
                <a:gs pos="50000">
                  <a:srgbClr val="9F9967"/>
                </a:gs>
                <a:gs pos="0">
                  <a:srgbClr val="BFBB9A"/>
                </a:gs>
                <a:gs pos="100000">
                  <a:srgbClr val="7E7634"/>
                </a:gs>
              </a:gsLst>
              <a:lin scaled="1"/>
            </a:gra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9"/>
              </p:custDataLst>
            </p:nvPr>
          </p:nvSpPr>
          <p:spPr bwMode="auto">
            <a:xfrm>
              <a:off x="5005" y="4749"/>
              <a:ext cx="1661" cy="2391"/>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10"/>
              </p:custDataLst>
            </p:nvPr>
          </p:nvSpPr>
          <p:spPr>
            <a:xfrm>
              <a:off x="5783" y="5570"/>
              <a:ext cx="883" cy="75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11"/>
              </p:custDataLst>
            </p:nvPr>
          </p:nvSpPr>
          <p:spPr>
            <a:xfrm>
              <a:off x="7040" y="5430"/>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关怀系统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12"/>
              </p:custDataLst>
            </p:nvPr>
          </p:nvSpPr>
          <p:spPr bwMode="auto">
            <a:xfrm>
              <a:off x="5181" y="6006"/>
              <a:ext cx="3426" cy="1465"/>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13"/>
              </p:custDataLst>
            </p:nvPr>
          </p:nvSpPr>
          <p:spPr>
            <a:xfrm>
              <a:off x="6273" y="6393"/>
              <a:ext cx="1196" cy="997"/>
            </a:xfrm>
            <a:prstGeom prst="rect">
              <a:avLst/>
            </a:prstGeom>
            <a:noFill/>
          </p:spPr>
          <p:txBody>
            <a:bodyPr wrap="square" rtlCol="0" anchor="ctr" anchorCtr="0"/>
            <a:lstStyle/>
            <a:p>
              <a:pPr algn="ctr">
                <a:lnSpc>
                  <a:spcPct val="140000"/>
                </a:lnSpc>
              </a:pPr>
              <a:r>
                <a:rPr lang="zh-CN" altLang="en-US" sz="2400"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sz="2400" b="1" spc="300" dirty="0">
                <a:solidFill>
                  <a:sysClr val="window" lastClr="FFFFFF"/>
                </a:solidFill>
                <a:latin typeface="Arial" panose="020B0604020202090204" pitchFamily="34" charset="0"/>
                <a:ea typeface="微软雅黑" charset="-122"/>
                <a:sym typeface="Arial" panose="020B0604020202090204" pitchFamily="34" charset="0"/>
              </a:endParaRPr>
            </a:p>
          </p:txBody>
        </p:sp>
      </p:grpSp>
      <p:sp>
        <p:nvSpPr>
          <p:cNvPr id="5" name="文本框 4"/>
          <p:cNvSpPr txBox="1"/>
          <p:nvPr>
            <p:custDataLst>
              <p:tags r:id="rId14"/>
            </p:custDataLst>
          </p:nvPr>
        </p:nvSpPr>
        <p:spPr>
          <a:xfrm>
            <a:off x="6582694" y="2497364"/>
            <a:ext cx="919618" cy="114718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12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舒缓、连接、</a:t>
            </a:r>
            <a:endParaRPr lang="zh-CN" altLang="en-US" sz="12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12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安全</a:t>
            </a:r>
            <a:endParaRPr lang="zh-CN" altLang="en-US" sz="12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sp>
        <p:nvSpPr>
          <p:cNvPr id="6" name="文本框 5"/>
          <p:cNvSpPr txBox="1"/>
          <p:nvPr>
            <p:custDataLst>
              <p:tags r:id="rId15"/>
            </p:custDataLst>
          </p:nvPr>
        </p:nvSpPr>
        <p:spPr>
          <a:xfrm>
            <a:off x="4579620" y="5154295"/>
            <a:ext cx="980440" cy="1609725"/>
          </a:xfrm>
          <a:prstGeom prst="rect">
            <a:avLst/>
          </a:prstGeom>
          <a:noFill/>
        </p:spPr>
        <p:txBody>
          <a:bodyPr wrap="square" anchor="b" anchorCtr="0"/>
          <a:lstStyle>
            <a:defPPr>
              <a:defRPr lang="zh-CN"/>
            </a:defPPr>
            <a:lvl1pPr algn="ctr">
              <a:defRPr>
                <a:solidFill>
                  <a:sysClr val="window" lastClr="FFFFFF"/>
                </a:solidFill>
              </a:defRPr>
            </a:lvl1pPr>
          </a:lstStyle>
          <a:p>
            <a:pPr algn="l">
              <a:lnSpc>
                <a:spcPct val="120000"/>
              </a:lnSpc>
            </a:pPr>
            <a:r>
              <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愤怒、</a:t>
            </a:r>
            <a:endPar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焦虑、</a:t>
            </a:r>
            <a:endPar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a:p>
            <a:pPr algn="l">
              <a:lnSpc>
                <a:spcPct val="120000"/>
              </a:lnSpc>
            </a:pPr>
            <a:r>
              <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rPr>
              <a:t>恶心</a:t>
            </a:r>
            <a:endParaRPr lang="zh-CN" altLang="en-US" sz="2800" b="1" spc="300" dirty="0">
              <a:solidFill>
                <a:sysClr val="windowText" lastClr="000000">
                  <a:lumMod val="75000"/>
                  <a:lumOff val="25000"/>
                </a:sysClr>
              </a:solidFill>
              <a:latin typeface="Arial" panose="020B0604020202090204" pitchFamily="34" charset="0"/>
              <a:ea typeface="微软雅黑" charset="-122"/>
              <a:sym typeface="Arial" panose="020B0604020202090204" pitchFamily="34" charset="0"/>
            </a:endParaRPr>
          </a:p>
        </p:txBody>
      </p:sp>
      <p:pic>
        <p:nvPicPr>
          <p:cNvPr id="7" name="图片 6" descr="32313533393330363b32313533393333343be9b8bde5ad90"/>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flipH="1">
            <a:off x="7398385" y="2497455"/>
            <a:ext cx="914400" cy="914400"/>
          </a:xfrm>
          <a:prstGeom prst="rect">
            <a:avLst/>
          </a:prstGeom>
        </p:spPr>
      </p:pic>
      <p:pic>
        <p:nvPicPr>
          <p:cNvPr id="8" name="图片 7" descr="32313539323339363b32313539323338373be799bbe5b1b1"/>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6285" y="2781935"/>
            <a:ext cx="629920" cy="629920"/>
          </a:xfrm>
          <a:prstGeom prst="rect">
            <a:avLst/>
          </a:prstGeom>
        </p:spPr>
      </p:pic>
      <p:pic>
        <p:nvPicPr>
          <p:cNvPr id="9" name="图片 8" descr="32313534303638343b32313534303636393be8ada6e5918a"/>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63495" y="5084445"/>
            <a:ext cx="1741805" cy="1741805"/>
          </a:xfrm>
          <a:prstGeom prst="rect">
            <a:avLst/>
          </a:prstGeom>
        </p:spPr>
      </p:pic>
      <p:sp>
        <p:nvSpPr>
          <p:cNvPr id="3" name="椭圆 2"/>
          <p:cNvSpPr/>
          <p:nvPr/>
        </p:nvSpPr>
        <p:spPr>
          <a:xfrm>
            <a:off x="292100" y="48450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对比</a:t>
            </a:r>
            <a:r>
              <a:rPr lang="zh-CN" altLang="en-US"/>
              <a:t>一下</a:t>
            </a:r>
            <a:endParaRPr lang="zh-CN" altLang="en-US"/>
          </a:p>
        </p:txBody>
      </p:sp>
      <p:pic>
        <p:nvPicPr>
          <p:cNvPr id="4" name="内容占位符 3" descr="三种情绪"/>
          <p:cNvPicPr>
            <a:picLocks noChangeAspect="1"/>
          </p:cNvPicPr>
          <p:nvPr>
            <p:ph idx="1"/>
          </p:nvPr>
        </p:nvPicPr>
        <p:blipFill>
          <a:blip r:embed="rId1"/>
          <a:stretch>
            <a:fillRect/>
          </a:stretch>
        </p:blipFill>
        <p:spPr>
          <a:xfrm>
            <a:off x="685800" y="2219325"/>
            <a:ext cx="7772400" cy="38538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另一种失衡</a:t>
            </a:r>
            <a:r>
              <a:rPr lang="en-US" altLang="zh-CN"/>
              <a:t> </a:t>
            </a:r>
            <a:r>
              <a:rPr lang="zh-CN" altLang="en-US"/>
              <a:t>——</a:t>
            </a:r>
            <a:br>
              <a:rPr lang="zh-CN" altLang="en-US"/>
            </a:br>
            <a:r>
              <a:rPr lang="zh-CN" altLang="en-US"/>
              <a:t>关怀缺乏，过度自责，甚至</a:t>
            </a:r>
            <a:r>
              <a:rPr lang="zh-CN" altLang="en-US"/>
              <a:t>自残</a:t>
            </a:r>
            <a:endParaRPr lang="zh-CN" altLang="en-US"/>
          </a:p>
        </p:txBody>
      </p:sp>
      <p:grpSp>
        <p:nvGrpSpPr>
          <p:cNvPr id="5" name="组合 4"/>
          <p:cNvGrpSpPr/>
          <p:nvPr/>
        </p:nvGrpSpPr>
        <p:grpSpPr>
          <a:xfrm rot="0">
            <a:off x="2858135" y="2200910"/>
            <a:ext cx="3222945" cy="2980690"/>
            <a:chOff x="4898" y="3983"/>
            <a:chExt cx="3931" cy="3536"/>
          </a:xfrm>
        </p:grpSpPr>
        <p:sp>
          <p:nvSpPr>
            <p:cNvPr id="48" name="Freeform 21"/>
            <p:cNvSpPr/>
            <p:nvPr>
              <p:custDataLst>
                <p:tags r:id="rId1"/>
              </p:custDataLst>
            </p:nvPr>
          </p:nvSpPr>
          <p:spPr bwMode="auto">
            <a:xfrm>
              <a:off x="7432" y="4965"/>
              <a:ext cx="966" cy="1418"/>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rgbClr val="7ACF8B"/>
            </a:solidFill>
          </p:spPr>
          <p:style>
            <a:lnRef idx="2">
              <a:schemeClr val="accent3">
                <a:shade val="50000"/>
              </a:schemeClr>
            </a:lnRef>
            <a:fillRef idx="1">
              <a:schemeClr val="accent3"/>
            </a:fillRef>
            <a:effectRef idx="0">
              <a:schemeClr val="accent3"/>
            </a:effectRef>
            <a:fontRef idx="minor">
              <a:schemeClr val="lt1"/>
            </a:fontRef>
          </p:style>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2"/>
              </p:custDataLst>
            </p:nvPr>
          </p:nvSpPr>
          <p:spPr bwMode="auto">
            <a:xfrm>
              <a:off x="5403" y="6116"/>
              <a:ext cx="3426" cy="1403"/>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3"/>
              </p:custDataLst>
            </p:nvPr>
          </p:nvSpPr>
          <p:spPr bwMode="auto">
            <a:xfrm>
              <a:off x="4898" y="3983"/>
              <a:ext cx="2040" cy="3302"/>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4"/>
              </p:custDataLst>
            </p:nvPr>
          </p:nvSpPr>
          <p:spPr>
            <a:xfrm>
              <a:off x="5820" y="5400"/>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5"/>
              </p:custDataLst>
            </p:nvPr>
          </p:nvSpPr>
          <p:spPr>
            <a:xfrm>
              <a:off x="6702" y="6569"/>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grpSp>
      <p:sp>
        <p:nvSpPr>
          <p:cNvPr id="3" name="椭圆 2"/>
          <p:cNvSpPr/>
          <p:nvPr/>
        </p:nvSpPr>
        <p:spPr>
          <a:xfrm>
            <a:off x="292100" y="484505"/>
            <a:ext cx="536575" cy="5365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292100" y="1195070"/>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如何维持</a:t>
            </a:r>
            <a:r>
              <a:rPr lang="zh-CN" altLang="en-US"/>
              <a:t>大脑平衡</a:t>
            </a:r>
            <a:endParaRPr lang="zh-CN" altLang="en-US"/>
          </a:p>
        </p:txBody>
      </p:sp>
      <p:grpSp>
        <p:nvGrpSpPr>
          <p:cNvPr id="5" name="组合 4"/>
          <p:cNvGrpSpPr/>
          <p:nvPr/>
        </p:nvGrpSpPr>
        <p:grpSpPr>
          <a:xfrm rot="0">
            <a:off x="2632884" y="2251710"/>
            <a:ext cx="3252155" cy="2902147"/>
            <a:chOff x="5005" y="4151"/>
            <a:chExt cx="3825" cy="3320"/>
          </a:xfrm>
        </p:grpSpPr>
        <p:sp>
          <p:nvSpPr>
            <p:cNvPr id="48" name="Freeform 21"/>
            <p:cNvSpPr/>
            <p:nvPr>
              <p:custDataLst>
                <p:tags r:id="rId1"/>
              </p:custDataLst>
            </p:nvPr>
          </p:nvSpPr>
          <p:spPr bwMode="auto">
            <a:xfrm>
              <a:off x="7040" y="4164"/>
              <a:ext cx="1790" cy="2984"/>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rgbClr val="00B05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2"/>
              </p:custDataLst>
            </p:nvPr>
          </p:nvSpPr>
          <p:spPr bwMode="auto">
            <a:xfrm>
              <a:off x="5181" y="6466"/>
              <a:ext cx="3426" cy="1005"/>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3"/>
              </p:custDataLst>
            </p:nvPr>
          </p:nvSpPr>
          <p:spPr bwMode="auto">
            <a:xfrm>
              <a:off x="5005" y="4151"/>
              <a:ext cx="1788" cy="2989"/>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lstStyle/>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4"/>
              </p:custDataLst>
            </p:nvPr>
          </p:nvSpPr>
          <p:spPr>
            <a:xfrm>
              <a:off x="5820" y="5400"/>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5"/>
              </p:custDataLst>
            </p:nvPr>
          </p:nvSpPr>
          <p:spPr>
            <a:xfrm>
              <a:off x="7040" y="5400"/>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关怀系统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6"/>
              </p:custDataLst>
            </p:nvPr>
          </p:nvSpPr>
          <p:spPr>
            <a:xfrm>
              <a:off x="6451" y="6673"/>
              <a:ext cx="882" cy="716"/>
            </a:xfrm>
            <a:prstGeom prst="rect">
              <a:avLst/>
            </a:prstGeom>
            <a:noFill/>
          </p:spPr>
          <p:txBody>
            <a:bodyPr wrap="square" rtlCol="0" anchor="ctr" anchorCtr="0"/>
            <a:lstStyle/>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grpSp>
      <p:grpSp>
        <p:nvGrpSpPr>
          <p:cNvPr id="13" name="组合 12"/>
          <p:cNvGrpSpPr/>
          <p:nvPr/>
        </p:nvGrpSpPr>
        <p:grpSpPr>
          <a:xfrm>
            <a:off x="4215130" y="2209800"/>
            <a:ext cx="2496820" cy="2438400"/>
            <a:chOff x="6638" y="3480"/>
            <a:chExt cx="3932" cy="3840"/>
          </a:xfrm>
        </p:grpSpPr>
        <p:sp>
          <p:nvSpPr>
            <p:cNvPr id="11" name="椭圆 10"/>
            <p:cNvSpPr/>
            <p:nvPr/>
          </p:nvSpPr>
          <p:spPr>
            <a:xfrm>
              <a:off x="6638" y="3480"/>
              <a:ext cx="3932" cy="3840"/>
            </a:xfrm>
            <a:prstGeom prst="ellipse">
              <a:avLst/>
            </a:prstGeom>
            <a:noFill/>
            <a:ln w="117475">
              <a:solidFill>
                <a:srgbClr val="00B0F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7380" y="4048"/>
              <a:ext cx="2448" cy="580"/>
            </a:xfrm>
            <a:prstGeom prst="rect">
              <a:avLst/>
            </a:prstGeom>
            <a:noFill/>
          </p:spPr>
          <p:txBody>
            <a:bodyPr wrap="none" rtlCol="0">
              <a:spAutoFit/>
            </a:bodyPr>
            <a:p>
              <a:r>
                <a:rPr lang="zh-CN" altLang="en-US"/>
                <a:t>强化</a:t>
              </a:r>
              <a:r>
                <a:rPr lang="zh-CN" altLang="en-US"/>
                <a:t>关怀系统</a:t>
              </a:r>
              <a:endParaRPr lang="zh-CN" altLang="en-US"/>
            </a:p>
          </p:txBody>
        </p:sp>
      </p:grpSp>
      <p:sp>
        <p:nvSpPr>
          <p:cNvPr id="3" name="椭圆 2"/>
          <p:cNvSpPr/>
          <p:nvPr/>
        </p:nvSpPr>
        <p:spPr>
          <a:xfrm>
            <a:off x="292100" y="484505"/>
            <a:ext cx="536575" cy="53657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292100" y="1195070"/>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椭圆 5"/>
          <p:cNvSpPr/>
          <p:nvPr/>
        </p:nvSpPr>
        <p:spPr>
          <a:xfrm>
            <a:off x="292100" y="190563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心的安静，</a:t>
            </a:r>
            <a:r>
              <a:rPr lang="zh-CN" altLang="en-US"/>
              <a:t>从听觉开始</a:t>
            </a:r>
            <a:endParaRPr lang="zh-CN" altLang="en-US"/>
          </a:p>
        </p:txBody>
      </p:sp>
      <p:sp>
        <p:nvSpPr>
          <p:cNvPr id="3" name="内容占位符 2"/>
          <p:cNvSpPr>
            <a:spLocks noGrp="1"/>
          </p:cNvSpPr>
          <p:nvPr>
            <p:ph idx="1"/>
          </p:nvPr>
        </p:nvSpPr>
        <p:spPr/>
        <p:txBody>
          <a:bodyPr/>
          <a:p>
            <a:r>
              <a:rPr lang="zh-CN" altLang="en-US"/>
              <a:t>一个心理学眼动实验，给学生听三种不同的背景音乐，一种是无噪音，一种是白噪音，一种是无关内容的杂音（比如你看学习的书，背景在播放某个电视剧），然后去阅读</a:t>
            </a:r>
            <a:r>
              <a:rPr lang="zh-CN" altLang="en-US"/>
              <a:t>材料。</a:t>
            </a:r>
            <a:endParaRPr lang="zh-CN" altLang="en-US"/>
          </a:p>
          <a:p>
            <a:r>
              <a:rPr lang="zh-CN" altLang="en-US"/>
              <a:t>结果发现：</a:t>
            </a:r>
            <a:endParaRPr lang="zh-CN" altLang="en-US"/>
          </a:p>
          <a:p>
            <a:pPr lvl="1"/>
            <a:r>
              <a:rPr lang="zh-CN" altLang="en-US"/>
              <a:t>无关的杂音严重干扰了被试的阅读过程。</a:t>
            </a:r>
            <a:endParaRPr lang="zh-CN" altLang="en-US"/>
          </a:p>
          <a:p>
            <a:pPr lvl="1"/>
            <a:endParaRPr lang="zh-CN" altLang="en-US"/>
          </a:p>
        </p:txBody>
      </p:sp>
      <p:sp>
        <p:nvSpPr>
          <p:cNvPr id="4" name="文本框 3"/>
          <p:cNvSpPr txBox="1"/>
          <p:nvPr/>
        </p:nvSpPr>
        <p:spPr>
          <a:xfrm>
            <a:off x="685800" y="6199505"/>
            <a:ext cx="6221730" cy="268605"/>
          </a:xfrm>
          <a:prstGeom prst="rect">
            <a:avLst/>
          </a:prstGeom>
          <a:noFill/>
        </p:spPr>
        <p:txBody>
          <a:bodyPr wrap="square" rtlCol="0" anchor="t">
            <a:noAutofit/>
          </a:bodyPr>
          <a:p>
            <a:r>
              <a:rPr lang="zh-CN" altLang="en-US" sz="700"/>
              <a:t>[1]何立媛,黄有玉,王梦轩等.不同背景音对中文篇章阅读影响的眼动研究[J].心理科学,2015,38(06):1290</a:t>
            </a:r>
            <a:r>
              <a:rPr lang="en-US" altLang="zh-CN" sz="700"/>
              <a:t>-</a:t>
            </a:r>
            <a:r>
              <a:rPr lang="zh-CN" altLang="en-US" sz="700"/>
              <a:t>1295.DOI:10.16719/j.cnki.1671-6981.20150602.</a:t>
            </a:r>
            <a:endParaRPr lang="zh-CN" altLang="en-US" sz="700"/>
          </a:p>
        </p:txBody>
      </p:sp>
      <p:grpSp>
        <p:nvGrpSpPr>
          <p:cNvPr id="7" name="组合 6"/>
          <p:cNvGrpSpPr/>
          <p:nvPr/>
        </p:nvGrpSpPr>
        <p:grpSpPr>
          <a:xfrm>
            <a:off x="981710" y="3932555"/>
            <a:ext cx="2080260" cy="2080260"/>
            <a:chOff x="1546" y="6193"/>
            <a:chExt cx="3276" cy="3276"/>
          </a:xfrm>
        </p:grpSpPr>
        <p:pic>
          <p:nvPicPr>
            <p:cNvPr id="5" name="图片 4" descr="202932776&amp;pky98202932776&amp;"/>
            <p:cNvPicPr>
              <a:picLocks noChangeAspect="1"/>
            </p:cNvPicPr>
            <p:nvPr/>
          </p:nvPicPr>
          <p:blipFill>
            <a:blip r:embed="rId1"/>
            <a:stretch>
              <a:fillRect/>
            </a:stretch>
          </p:blipFill>
          <p:spPr>
            <a:xfrm>
              <a:off x="1546" y="6193"/>
              <a:ext cx="3277" cy="3277"/>
            </a:xfrm>
            <a:prstGeom prst="rect">
              <a:avLst/>
            </a:prstGeom>
          </p:spPr>
        </p:pic>
        <p:sp>
          <p:nvSpPr>
            <p:cNvPr id="6" name="文本框 5"/>
            <p:cNvSpPr txBox="1"/>
            <p:nvPr/>
          </p:nvSpPr>
          <p:spPr>
            <a:xfrm>
              <a:off x="1807" y="6528"/>
              <a:ext cx="1362" cy="1016"/>
            </a:xfrm>
            <a:prstGeom prst="rect">
              <a:avLst/>
            </a:prstGeom>
            <a:noFill/>
          </p:spPr>
          <p:txBody>
            <a:bodyPr wrap="square" rtlCol="0">
              <a:spAutoFit/>
            </a:bodyPr>
            <a:p>
              <a:r>
                <a:rPr lang="zh-CN" altLang="en-US"/>
                <a:t>阅读时间</a:t>
              </a:r>
              <a:endParaRPr lang="zh-CN" altLang="en-US"/>
            </a:p>
          </p:txBody>
        </p:sp>
      </p:grpSp>
      <p:grpSp>
        <p:nvGrpSpPr>
          <p:cNvPr id="8" name="组合 7"/>
          <p:cNvGrpSpPr/>
          <p:nvPr/>
        </p:nvGrpSpPr>
        <p:grpSpPr>
          <a:xfrm>
            <a:off x="3464560" y="3933190"/>
            <a:ext cx="2080895" cy="2080895"/>
            <a:chOff x="1546" y="6193"/>
            <a:chExt cx="3277" cy="3277"/>
          </a:xfrm>
        </p:grpSpPr>
        <p:pic>
          <p:nvPicPr>
            <p:cNvPr id="9" name="图片 8" descr="202932776&amp;pky98202932776&amp;"/>
            <p:cNvPicPr>
              <a:picLocks noChangeAspect="1"/>
            </p:cNvPicPr>
            <p:nvPr/>
          </p:nvPicPr>
          <p:blipFill>
            <a:blip r:embed="rId1"/>
            <a:stretch>
              <a:fillRect/>
            </a:stretch>
          </p:blipFill>
          <p:spPr>
            <a:xfrm>
              <a:off x="1546" y="6193"/>
              <a:ext cx="3277" cy="3277"/>
            </a:xfrm>
            <a:prstGeom prst="rect">
              <a:avLst/>
            </a:prstGeom>
          </p:spPr>
        </p:pic>
        <p:sp>
          <p:nvSpPr>
            <p:cNvPr id="10" name="文本框 9"/>
            <p:cNvSpPr txBox="1"/>
            <p:nvPr/>
          </p:nvSpPr>
          <p:spPr>
            <a:xfrm>
              <a:off x="1807" y="6528"/>
              <a:ext cx="1362" cy="1016"/>
            </a:xfrm>
            <a:prstGeom prst="rect">
              <a:avLst/>
            </a:prstGeom>
            <a:noFill/>
          </p:spPr>
          <p:txBody>
            <a:bodyPr wrap="square" rtlCol="0">
              <a:spAutoFit/>
            </a:bodyPr>
            <a:p>
              <a:r>
                <a:rPr lang="zh-CN" altLang="en-US"/>
                <a:t>注视次数</a:t>
              </a:r>
              <a:endParaRPr lang="zh-CN" altLang="en-US"/>
            </a:p>
          </p:txBody>
        </p:sp>
      </p:grpSp>
      <p:grpSp>
        <p:nvGrpSpPr>
          <p:cNvPr id="13" name="组合 12"/>
          <p:cNvGrpSpPr/>
          <p:nvPr/>
        </p:nvGrpSpPr>
        <p:grpSpPr>
          <a:xfrm>
            <a:off x="6001385" y="3987800"/>
            <a:ext cx="2475865" cy="2026285"/>
            <a:chOff x="9451" y="6280"/>
            <a:chExt cx="3899" cy="3191"/>
          </a:xfrm>
        </p:grpSpPr>
        <p:pic>
          <p:nvPicPr>
            <p:cNvPr id="11" name="图片 10" descr="111975643&amp;pky97111975643&amp;"/>
            <p:cNvPicPr>
              <a:picLocks noChangeAspect="1"/>
            </p:cNvPicPr>
            <p:nvPr/>
          </p:nvPicPr>
          <p:blipFill>
            <a:blip r:embed="rId2"/>
            <a:stretch>
              <a:fillRect/>
            </a:stretch>
          </p:blipFill>
          <p:spPr>
            <a:xfrm>
              <a:off x="9451" y="6280"/>
              <a:ext cx="3899" cy="3191"/>
            </a:xfrm>
            <a:prstGeom prst="rect">
              <a:avLst/>
            </a:prstGeom>
          </p:spPr>
        </p:pic>
        <p:sp>
          <p:nvSpPr>
            <p:cNvPr id="12" name="文本框 11"/>
            <p:cNvSpPr txBox="1"/>
            <p:nvPr/>
          </p:nvSpPr>
          <p:spPr>
            <a:xfrm>
              <a:off x="10071" y="6466"/>
              <a:ext cx="2659" cy="580"/>
            </a:xfrm>
            <a:prstGeom prst="rect">
              <a:avLst/>
            </a:prstGeom>
            <a:noFill/>
          </p:spPr>
          <p:txBody>
            <a:bodyPr wrap="square" rtlCol="0">
              <a:spAutoFit/>
            </a:bodyPr>
            <a:p>
              <a:r>
                <a:rPr lang="zh-CN" altLang="en-US"/>
                <a:t>理解</a:t>
              </a:r>
              <a:r>
                <a:rPr lang="zh-CN" altLang="en-US"/>
                <a:t>过程变慢</a:t>
              </a:r>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pic>
        <p:nvPicPr>
          <p:cNvPr id="4" name="图片 3" descr="截屏2022-10-27 01.28.02"/>
          <p:cNvPicPr>
            <a:picLocks noChangeAspect="1"/>
          </p:cNvPicPr>
          <p:nvPr/>
        </p:nvPicPr>
        <p:blipFill>
          <a:blip r:embed="rId1"/>
          <a:stretch>
            <a:fillRect/>
          </a:stretch>
        </p:blipFill>
        <p:spPr>
          <a:xfrm>
            <a:off x="132080" y="95885"/>
            <a:ext cx="8879840" cy="6858000"/>
          </a:xfrm>
          <a:prstGeom prst="rect">
            <a:avLst/>
          </a:prstGeom>
        </p:spPr>
      </p:pic>
      <p:sp>
        <p:nvSpPr>
          <p:cNvPr id="5" name="椭圆 4"/>
          <p:cNvSpPr/>
          <p:nvPr/>
        </p:nvSpPr>
        <p:spPr>
          <a:xfrm>
            <a:off x="149225" y="95885"/>
            <a:ext cx="536575" cy="5365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85800" y="484505"/>
            <a:ext cx="7772400" cy="777240"/>
          </a:xfrm>
        </p:spPr>
        <p:txBody>
          <a:bodyPr>
            <a:normAutofit/>
          </a:bodyPr>
          <a:p>
            <a:r>
              <a:rPr lang="zh-CN" altLang="en-US"/>
              <a:t>良好的睡眠习惯是愉悦</a:t>
            </a:r>
            <a:r>
              <a:rPr lang="zh-CN" altLang="en-US"/>
              <a:t>的基础</a:t>
            </a:r>
            <a:endParaRPr lang="zh-CN" altLang="en-US"/>
          </a:p>
        </p:txBody>
      </p:sp>
      <p:sp>
        <p:nvSpPr>
          <p:cNvPr id="3" name="内容占位符 2"/>
          <p:cNvSpPr>
            <a:spLocks noGrp="1"/>
          </p:cNvSpPr>
          <p:nvPr>
            <p:ph idx="1"/>
          </p:nvPr>
        </p:nvSpPr>
        <p:spPr>
          <a:xfrm>
            <a:off x="685800" y="1261110"/>
            <a:ext cx="7772400" cy="4911090"/>
          </a:xfrm>
        </p:spPr>
        <p:txBody>
          <a:bodyPr>
            <a:normAutofit lnSpcReduction="10000"/>
          </a:bodyPr>
          <a:p>
            <a:r>
              <a:rPr lang="zh-CN" altLang="en-US"/>
              <a:t>1. 保持固定的睡觉和起床时间，以调整生物钟，提高睡眠质量。</a:t>
            </a:r>
            <a:endParaRPr lang="zh-CN" altLang="en-US"/>
          </a:p>
          <a:p>
            <a:r>
              <a:rPr lang="zh-CN" altLang="en-US"/>
              <a:t>2. 避免睡前几小时摄取咖啡因和酒精，以免干扰睡眠周期。</a:t>
            </a:r>
            <a:endParaRPr lang="zh-CN" altLang="en-US"/>
          </a:p>
          <a:p>
            <a:r>
              <a:rPr lang="zh-CN" altLang="en-US"/>
              <a:t>3. 进行放松活动如阅读或瑜伽，帮助释放压力，准备好睡眠。</a:t>
            </a:r>
            <a:endParaRPr lang="zh-CN" altLang="en-US"/>
          </a:p>
          <a:p>
            <a:r>
              <a:rPr lang="zh-CN" altLang="en-US"/>
              <a:t>4. 睡前至少1小时避免使用电子屏幕，以防蓝光干扰褪黑激素产生。</a:t>
            </a:r>
            <a:endParaRPr lang="zh-CN" altLang="en-US"/>
          </a:p>
          <a:p>
            <a:r>
              <a:rPr lang="zh-CN" altLang="en-US"/>
              <a:t>5. 确保卧室舒适、黑暗和安静，以及有舒适的床垫和枕头。</a:t>
            </a:r>
            <a:endParaRPr lang="zh-CN" altLang="en-US"/>
          </a:p>
          <a:p>
            <a:r>
              <a:rPr lang="zh-CN" altLang="en-US"/>
              <a:t>6. 进行适度的运动以促进夜间睡眠，但避免睡前2小时剧烈运动。</a:t>
            </a:r>
            <a:endParaRPr lang="zh-CN" altLang="en-US"/>
          </a:p>
          <a:p>
            <a:r>
              <a:rPr lang="zh-CN" altLang="en-US"/>
              <a:t>7. 白天多待在外面，享受阳光，保持生物钟的正常运行。</a:t>
            </a:r>
            <a:endParaRPr lang="zh-CN" altLang="en-US"/>
          </a:p>
          <a:p>
            <a:r>
              <a:rPr lang="zh-CN" altLang="en-US"/>
              <a:t>8. 避免午睡时间过长或太接近睡觉时间。</a:t>
            </a:r>
            <a:endParaRPr lang="zh-CN" altLang="en-US"/>
          </a:p>
          <a:p>
            <a:r>
              <a:rPr lang="zh-CN" altLang="en-US"/>
              <a:t>9. 晚餐应避免过于丰盛和辛辣，以免导致消化不适。</a:t>
            </a:r>
            <a:endParaRPr lang="zh-CN" altLang="en-US"/>
          </a:p>
          <a:p>
            <a:r>
              <a:rPr lang="zh-CN" altLang="en-US"/>
              <a:t>10. 长期睡眠问题应寻求专业睡眠专家的帮助和治疗建议。</a:t>
            </a:r>
            <a:endParaRPr lang="zh-CN" altLang="en-US"/>
          </a:p>
        </p:txBody>
      </p:sp>
      <p:sp>
        <p:nvSpPr>
          <p:cNvPr id="4" name="椭圆 3"/>
          <p:cNvSpPr/>
          <p:nvPr/>
        </p:nvSpPr>
        <p:spPr>
          <a:xfrm>
            <a:off x="149225" y="344170"/>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49860" y="5724525"/>
            <a:ext cx="8032115" cy="1133475"/>
          </a:xfrm>
          <a:prstGeom prst="rect">
            <a:avLst/>
          </a:prstGeom>
          <a:noFill/>
        </p:spPr>
        <p:txBody>
          <a:bodyPr wrap="square" rtlCol="0" anchor="t">
            <a:noAutofit/>
          </a:bodyPr>
          <a:p>
            <a:pPr>
              <a:lnSpc>
                <a:spcPct val="100000"/>
              </a:lnSpc>
            </a:pPr>
            <a:r>
              <a:rPr lang="zh-CN" altLang="en-US" sz="2800">
                <a:sym typeface="+mn-ea"/>
              </a:rPr>
              <a:t>好的睡眠，可以降低皮质醇（</a:t>
            </a:r>
            <a:r>
              <a:rPr lang="zh-CN" altLang="en-US" sz="2800">
                <a:solidFill>
                  <a:srgbClr val="EF3B41"/>
                </a:solidFill>
                <a:highlight>
                  <a:srgbClr val="FFFF00"/>
                </a:highlight>
                <a:sym typeface="+mn-ea"/>
              </a:rPr>
              <a:t>压力素</a:t>
            </a:r>
            <a:r>
              <a:rPr lang="zh-CN" altLang="en-US" sz="2800">
                <a:sym typeface="+mn-ea"/>
              </a:rPr>
              <a:t>），增加血清素（</a:t>
            </a:r>
            <a:r>
              <a:rPr lang="zh-CN" altLang="en-US" sz="2800">
                <a:solidFill>
                  <a:schemeClr val="tx2"/>
                </a:solidFill>
                <a:highlight>
                  <a:srgbClr val="00FF00"/>
                </a:highlight>
                <a:sym typeface="+mn-ea"/>
              </a:rPr>
              <a:t>快乐素</a:t>
            </a:r>
            <a:r>
              <a:rPr lang="zh-CN" altLang="en-US" sz="2800">
                <a:sym typeface="+mn-ea"/>
              </a:rPr>
              <a:t>）</a:t>
            </a:r>
            <a:endParaRPr lang="zh-CN" altLang="en-US" sz="28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正念</a:t>
            </a:r>
            <a:r>
              <a:rPr lang="zh-CN" altLang="en-US"/>
              <a:t>练习</a:t>
            </a:r>
            <a:endParaRPr lang="zh-CN" altLang="en-US"/>
          </a:p>
        </p:txBody>
      </p:sp>
      <p:sp>
        <p:nvSpPr>
          <p:cNvPr id="4" name="内容占位符 3"/>
          <p:cNvSpPr/>
          <p:nvPr>
            <p:ph idx="1"/>
          </p:nvPr>
        </p:nvSpPr>
        <p:spPr>
          <a:xfrm>
            <a:off x="685800" y="2121535"/>
            <a:ext cx="7772400" cy="1969770"/>
          </a:xfrm>
        </p:spPr>
        <p:txBody>
          <a:bodyPr>
            <a:normAutofit/>
          </a:bodyPr>
          <a:p>
            <a:r>
              <a:rPr lang="zh-CN" altLang="en-US">
                <a:sym typeface="+mn-ea"/>
              </a:rPr>
              <a:t>通过练习，</a:t>
            </a:r>
            <a:r>
              <a:rPr lang="zh-CN" altLang="en-US">
                <a:sym typeface="+mn-ea"/>
              </a:rPr>
              <a:t>可以降低杏仁核激活，增加额叶的皮层厚度。</a:t>
            </a:r>
            <a:endParaRPr lang="zh-CN" altLang="en-US"/>
          </a:p>
          <a:p>
            <a:r>
              <a:rPr lang="zh-CN" altLang="en-US">
                <a:sym typeface="+mn-ea"/>
              </a:rPr>
              <a:t>提升专注力，减少内耗。</a:t>
            </a:r>
            <a:endParaRPr lang="zh-CN" altLang="en-US">
              <a:sym typeface="+mn-ea"/>
            </a:endParaRPr>
          </a:p>
          <a:p>
            <a:r>
              <a:rPr lang="zh-CN" altLang="en-US">
                <a:sym typeface="+mn-ea"/>
              </a:rPr>
              <a:t>降低“自我中心”思维</a:t>
            </a:r>
            <a:endParaRPr lang="zh-CN" altLang="en-US"/>
          </a:p>
          <a:p>
            <a:endParaRPr lang="zh-CN" altLang="en-US"/>
          </a:p>
        </p:txBody>
      </p:sp>
      <p:pic>
        <p:nvPicPr>
          <p:cNvPr id="5" name="图片 4" descr="杏仁核"/>
          <p:cNvPicPr>
            <a:picLocks noChangeAspect="1"/>
          </p:cNvPicPr>
          <p:nvPr/>
        </p:nvPicPr>
        <p:blipFill>
          <a:blip r:embed="rId1"/>
          <a:stretch>
            <a:fillRect/>
          </a:stretch>
        </p:blipFill>
        <p:spPr>
          <a:xfrm>
            <a:off x="4345305" y="2611120"/>
            <a:ext cx="3775710" cy="3159125"/>
          </a:xfrm>
          <a:prstGeom prst="rect">
            <a:avLst/>
          </a:prstGeom>
        </p:spPr>
      </p:pic>
      <p:sp>
        <p:nvSpPr>
          <p:cNvPr id="6" name="文本框 5"/>
          <p:cNvSpPr txBox="1"/>
          <p:nvPr/>
        </p:nvSpPr>
        <p:spPr>
          <a:xfrm>
            <a:off x="0" y="6367780"/>
            <a:ext cx="8392795" cy="490220"/>
          </a:xfrm>
          <a:prstGeom prst="rect">
            <a:avLst/>
          </a:prstGeom>
          <a:noFill/>
        </p:spPr>
        <p:txBody>
          <a:bodyPr wrap="square" rtlCol="0" anchor="t">
            <a:noAutofit/>
          </a:bodyPr>
          <a:p>
            <a:r>
              <a:rPr lang="zh-CN" altLang="en-US" sz="1000"/>
              <a:t>Taren AA, Creswell JD, Gianaros PJ (2013) Dispositional Mindfulness Co-Varies with Smaller Amygdala and Caudate Volumes in Community Adults. PLOS ONE 8(5): e64574.</a:t>
            </a:r>
            <a:endParaRPr lang="zh-CN" altLang="en-US" sz="1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正念</a:t>
            </a:r>
            <a:r>
              <a:rPr lang="zh-CN" altLang="en-US"/>
              <a:t>静坐</a:t>
            </a:r>
            <a:endParaRPr lang="zh-CN" altLang="en-US"/>
          </a:p>
        </p:txBody>
      </p:sp>
      <p:pic>
        <p:nvPicPr>
          <p:cNvPr id="4" name="动画 | 武士与苍蝇">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36575" y="1841500"/>
            <a:ext cx="8164195" cy="4550410"/>
          </a:xfrm>
          <a:prstGeom prst="rect">
            <a:avLst/>
          </a:prstGeom>
        </p:spPr>
      </p:pic>
      <p:sp>
        <p:nvSpPr>
          <p:cNvPr id="5" name="椭圆 4"/>
          <p:cNvSpPr/>
          <p:nvPr/>
        </p:nvSpPr>
        <p:spPr>
          <a:xfrm>
            <a:off x="149225" y="344170"/>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当代正念是</a:t>
            </a:r>
            <a:r>
              <a:rPr lang="zh-CN" altLang="en-US"/>
              <a:t>什么？</a:t>
            </a:r>
            <a:endParaRPr lang="zh-CN" altLang="en-US"/>
          </a:p>
        </p:txBody>
      </p:sp>
      <p:sp>
        <p:nvSpPr>
          <p:cNvPr id="7" name="内容占位符 6"/>
          <p:cNvSpPr>
            <a:spLocks noGrp="1"/>
          </p:cNvSpPr>
          <p:nvPr>
            <p:ph sz="half" idx="1"/>
          </p:nvPr>
        </p:nvSpPr>
        <p:spPr/>
        <p:txBody>
          <a:bodyPr/>
          <a:p>
            <a:pPr marL="0" indent="0">
              <a:buNone/>
            </a:pPr>
            <a:r>
              <a:rPr lang="zh-CN" altLang="en-US"/>
              <a:t>有意识且不带评判地，保持当下留心的觉察</a:t>
            </a:r>
            <a:endParaRPr lang="zh-CN" altLang="en-US"/>
          </a:p>
          <a:p>
            <a:pPr marL="0" indent="0">
              <a:buNone/>
            </a:pPr>
            <a:r>
              <a:rPr lang="zh-CN" altLang="en-US"/>
              <a:t>——乔</a:t>
            </a:r>
            <a:r>
              <a:rPr lang="en-US" altLang="zh-CN"/>
              <a:t>·</a:t>
            </a:r>
            <a:r>
              <a:rPr lang="zh-CN" altLang="en-US"/>
              <a:t>卡巴金教授</a:t>
            </a:r>
            <a:endParaRPr lang="zh-CN" altLang="en-US"/>
          </a:p>
          <a:p>
            <a:pPr marL="0" indent="0">
              <a:buNone/>
            </a:pPr>
            <a:endParaRPr lang="zh-CN" altLang="en-US"/>
          </a:p>
          <a:p>
            <a:pPr marL="0" indent="0">
              <a:buNone/>
            </a:pPr>
            <a:r>
              <a:rPr lang="zh-CN" altLang="en-US"/>
              <a:t>loving awareness，即爱意的觉知</a:t>
            </a:r>
            <a:endParaRPr lang="zh-CN" altLang="en-US"/>
          </a:p>
          <a:p>
            <a:pPr marL="0" indent="0">
              <a:buNone/>
            </a:pPr>
            <a:r>
              <a:rPr lang="zh-CN" altLang="en-US"/>
              <a:t>——杰克</a:t>
            </a:r>
            <a:r>
              <a:rPr lang="en-US" altLang="zh-CN"/>
              <a:t>·</a:t>
            </a:r>
            <a:r>
              <a:rPr lang="zh-CN" altLang="en-US"/>
              <a:t>康菲尔德</a:t>
            </a:r>
            <a:endParaRPr lang="zh-CN" altLang="en-US"/>
          </a:p>
          <a:p>
            <a:pPr marL="0" indent="0">
              <a:buNone/>
            </a:pPr>
            <a:endParaRPr lang="zh-CN" altLang="en-US"/>
          </a:p>
          <a:p>
            <a:pPr marL="0" indent="0">
              <a:buNone/>
            </a:pPr>
            <a:r>
              <a:rPr lang="zh-CN" altLang="en-US"/>
              <a:t>温和的觉知</a:t>
            </a:r>
            <a:endParaRPr lang="zh-CN" altLang="en-US"/>
          </a:p>
          <a:p>
            <a:pPr marL="0" indent="0">
              <a:buNone/>
            </a:pPr>
            <a:r>
              <a:rPr lang="zh-CN" altLang="en-US"/>
              <a:t>——</a:t>
            </a:r>
            <a:r>
              <a:rPr lang="zh-CN" altLang="en-US"/>
              <a:t>薛建新</a:t>
            </a:r>
            <a:endParaRPr lang="zh-CN" altLang="en-US"/>
          </a:p>
          <a:p>
            <a:pPr marL="0" indent="0">
              <a:buNone/>
            </a:pPr>
            <a:endParaRPr lang="zh-CN" altLang="en-US"/>
          </a:p>
          <a:p>
            <a:pPr marL="0" indent="0">
              <a:buNone/>
            </a:pPr>
            <a:endParaRPr lang="zh-CN" altLang="en-US"/>
          </a:p>
        </p:txBody>
      </p:sp>
      <p:sp>
        <p:nvSpPr>
          <p:cNvPr id="2" name="内容占位符 1"/>
          <p:cNvSpPr>
            <a:spLocks noGrp="1"/>
          </p:cNvSpPr>
          <p:nvPr>
            <p:ph sz="half" idx="2"/>
          </p:nvPr>
        </p:nvSpPr>
        <p:spPr>
          <a:xfrm>
            <a:off x="4792345" y="2179955"/>
            <a:ext cx="3657600" cy="4403725"/>
          </a:xfrm>
        </p:spPr>
        <p:txBody>
          <a:bodyPr>
            <a:normAutofit lnSpcReduction="10000"/>
          </a:bodyPr>
          <a:p>
            <a:r>
              <a:rPr lang="zh-CN" altLang="en-US"/>
              <a:t>想法只是</a:t>
            </a:r>
            <a:r>
              <a:rPr lang="zh-CN" altLang="en-US"/>
              <a:t>想法</a:t>
            </a:r>
            <a:endParaRPr lang="zh-CN" altLang="en-US"/>
          </a:p>
          <a:p>
            <a:r>
              <a:rPr lang="zh-CN" altLang="en-US"/>
              <a:t>通过身体的感觉，让想法和感觉回归到身心合一的</a:t>
            </a:r>
            <a:r>
              <a:rPr lang="zh-CN" altLang="en-US"/>
              <a:t>状态。</a:t>
            </a:r>
            <a:endParaRPr lang="zh-CN" altLang="en-US"/>
          </a:p>
          <a:p>
            <a:endParaRPr lang="zh-CN" altLang="en-US"/>
          </a:p>
          <a:p>
            <a:endParaRPr lang="zh-CN" altLang="en-US"/>
          </a:p>
          <a:p>
            <a:r>
              <a:rPr lang="zh-CN" altLang="en-US"/>
              <a:t>初学者可以跟着一些音频练习，注意不要被</a:t>
            </a:r>
            <a:r>
              <a:rPr lang="zh-CN" altLang="en-US"/>
              <a:t>诈骗</a:t>
            </a:r>
            <a:endParaRPr lang="zh-CN" altLang="en-US"/>
          </a:p>
          <a:p>
            <a:r>
              <a:rPr lang="en-US" altLang="zh-CN"/>
              <a:t>B</a:t>
            </a:r>
            <a:r>
              <a:rPr lang="zh-CN" altLang="en-US"/>
              <a:t>站上的一些教程也不错，可以</a:t>
            </a:r>
            <a:r>
              <a:rPr lang="zh-CN" altLang="en-US"/>
              <a:t>参考。</a:t>
            </a:r>
            <a:endParaRPr lang="zh-CN" altLang="en-US"/>
          </a:p>
          <a:p>
            <a:r>
              <a:rPr lang="zh-CN" altLang="en-US"/>
              <a:t>如果有兴趣，也可以跟老师商量组成练习</a:t>
            </a:r>
            <a:r>
              <a:rPr lang="zh-CN" altLang="en-US"/>
              <a:t>小组，持续</a:t>
            </a:r>
            <a:r>
              <a:rPr lang="zh-CN" altLang="en-US"/>
              <a:t>练习</a:t>
            </a:r>
            <a:endParaRPr lang="zh-CN" altLang="en-US"/>
          </a:p>
          <a:p>
            <a:endParaRPr lang="zh-CN" altLang="en-US"/>
          </a:p>
        </p:txBody>
      </p:sp>
      <p:sp>
        <p:nvSpPr>
          <p:cNvPr id="4" name="椭圆 3"/>
          <p:cNvSpPr/>
          <p:nvPr/>
        </p:nvSpPr>
        <p:spPr>
          <a:xfrm>
            <a:off x="149225" y="344170"/>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关怀的</a:t>
            </a:r>
            <a:r>
              <a:rPr lang="zh-CN" altLang="en-US"/>
              <a:t>训练</a:t>
            </a:r>
            <a:endParaRPr lang="zh-CN" altLang="en-US"/>
          </a:p>
        </p:txBody>
      </p:sp>
      <p:pic>
        <p:nvPicPr>
          <p:cNvPr id="5" name="图片 4" descr="善念"/>
          <p:cNvPicPr>
            <a:picLocks noChangeAspect="1"/>
          </p:cNvPicPr>
          <p:nvPr/>
        </p:nvPicPr>
        <p:blipFill>
          <a:blip r:embed="rId1">
            <a:alphaModFix amt="52000"/>
          </a:blip>
          <a:stretch>
            <a:fillRect/>
          </a:stretch>
        </p:blipFill>
        <p:spPr>
          <a:xfrm>
            <a:off x="0" y="3375660"/>
            <a:ext cx="6221095" cy="3482340"/>
          </a:xfrm>
          <a:prstGeom prst="rect">
            <a:avLst/>
          </a:prstGeom>
        </p:spPr>
      </p:pic>
      <p:sp>
        <p:nvSpPr>
          <p:cNvPr id="3" name="内容占位符 2"/>
          <p:cNvSpPr>
            <a:spLocks noGrp="1"/>
          </p:cNvSpPr>
          <p:nvPr>
            <p:ph idx="1"/>
          </p:nvPr>
        </p:nvSpPr>
        <p:spPr/>
        <p:txBody>
          <a:bodyPr/>
          <a:p>
            <a:r>
              <a:rPr lang="zh-CN" altLang="en-US"/>
              <a:t>对自己</a:t>
            </a:r>
            <a:r>
              <a:rPr lang="zh-CN" altLang="en-US"/>
              <a:t>的善心</a:t>
            </a:r>
            <a:endParaRPr lang="zh-CN" altLang="en-US"/>
          </a:p>
          <a:p>
            <a:r>
              <a:rPr lang="zh-CN" altLang="en-US"/>
              <a:t>对自己</a:t>
            </a:r>
            <a:r>
              <a:rPr lang="zh-CN" altLang="en-US"/>
              <a:t>的善行</a:t>
            </a:r>
            <a:endParaRPr lang="zh-CN" altLang="en-US"/>
          </a:p>
          <a:p>
            <a:r>
              <a:rPr lang="zh-CN" altLang="en-US"/>
              <a:t>对他人的</a:t>
            </a:r>
            <a:r>
              <a:rPr lang="zh-CN" altLang="en-US"/>
              <a:t>关怀</a:t>
            </a:r>
            <a:endParaRPr lang="zh-CN" altLang="en-US"/>
          </a:p>
          <a:p>
            <a:r>
              <a:rPr lang="zh-CN" altLang="en-US"/>
              <a:t>对自己的</a:t>
            </a:r>
            <a:r>
              <a:rPr lang="zh-CN" altLang="en-US"/>
              <a:t>关怀</a:t>
            </a:r>
            <a:endParaRPr lang="zh-CN" altLang="en-US"/>
          </a:p>
          <a:p>
            <a:endParaRPr lang="zh-CN" altLang="en-US"/>
          </a:p>
          <a:p>
            <a:r>
              <a:rPr lang="zh-CN" altLang="en-US"/>
              <a:t>感恩</a:t>
            </a:r>
            <a:r>
              <a:rPr lang="zh-CN" altLang="en-US"/>
              <a:t>训练</a:t>
            </a:r>
            <a:endParaRPr lang="zh-CN" altLang="en-US"/>
          </a:p>
          <a:p>
            <a:endParaRPr lang="zh-CN" altLang="en-US"/>
          </a:p>
          <a:p>
            <a:r>
              <a:rPr lang="zh-CN" altLang="en-US" sz="4400" b="1"/>
              <a:t>勿以</a:t>
            </a:r>
            <a:r>
              <a:rPr lang="zh-CN" altLang="en-US" sz="4400" b="1">
                <a:solidFill>
                  <a:srgbClr val="FF0000"/>
                </a:solidFill>
                <a:highlight>
                  <a:srgbClr val="000000"/>
                </a:highlight>
              </a:rPr>
              <a:t>恶</a:t>
            </a:r>
            <a:r>
              <a:rPr lang="zh-CN" altLang="en-US" sz="4400" b="1"/>
              <a:t>小而为之</a:t>
            </a:r>
            <a:endParaRPr lang="zh-CN" altLang="en-US" sz="4400" b="1"/>
          </a:p>
          <a:p>
            <a:r>
              <a:rPr lang="zh-CN" altLang="en-US" sz="4400" b="1"/>
              <a:t>勿以</a:t>
            </a:r>
            <a:r>
              <a:rPr lang="zh-CN" altLang="en-US" sz="4400" b="1">
                <a:solidFill>
                  <a:srgbClr val="00B050"/>
                </a:solidFill>
                <a:highlight>
                  <a:srgbClr val="00FFFF"/>
                </a:highlight>
              </a:rPr>
              <a:t>善</a:t>
            </a:r>
            <a:r>
              <a:rPr lang="zh-CN" altLang="en-US" sz="4400" b="1"/>
              <a:t>小而不为</a:t>
            </a:r>
            <a:endParaRPr lang="zh-CN" altLang="en-US" sz="4400" b="1"/>
          </a:p>
          <a:p>
            <a:endParaRPr lang="zh-CN" altLang="en-US"/>
          </a:p>
          <a:p>
            <a:endParaRPr lang="zh-CN" altLang="en-US"/>
          </a:p>
        </p:txBody>
      </p:sp>
      <p:sp>
        <p:nvSpPr>
          <p:cNvPr id="4" name="椭圆 3"/>
          <p:cNvSpPr/>
          <p:nvPr/>
        </p:nvSpPr>
        <p:spPr>
          <a:xfrm>
            <a:off x="7153275" y="1132205"/>
            <a:ext cx="536575" cy="53657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总结</a:t>
            </a:r>
            <a:endParaRPr lang="zh-CN" altLang="en-US"/>
          </a:p>
        </p:txBody>
      </p:sp>
      <p:sp>
        <p:nvSpPr>
          <p:cNvPr id="3" name="内容占位符 2"/>
          <p:cNvSpPr>
            <a:spLocks noGrp="1"/>
          </p:cNvSpPr>
          <p:nvPr>
            <p:ph idx="1"/>
          </p:nvPr>
        </p:nvSpPr>
        <p:spPr/>
        <p:txBody>
          <a:bodyPr/>
          <a:p>
            <a:r>
              <a:rPr lang="zh-CN" altLang="en-US"/>
              <a:t>静心，可以从听觉开始，无噪音和白噪音均可，白噪音可以提升对细微信息的觉察，提升阅读速度和</a:t>
            </a:r>
            <a:r>
              <a:rPr lang="zh-CN" altLang="en-US"/>
              <a:t>注意力</a:t>
            </a:r>
            <a:endParaRPr lang="zh-CN" altLang="en-US"/>
          </a:p>
          <a:p>
            <a:r>
              <a:rPr lang="zh-CN" altLang="en-US"/>
              <a:t>心不静，可以从身体的觉察入手，缓慢而带着觉知的拉伸，帮助提升注意力的品质，提升活动注意力，增加</a:t>
            </a:r>
            <a:r>
              <a:rPr lang="zh-CN" altLang="en-US"/>
              <a:t>稳定性。</a:t>
            </a:r>
            <a:endParaRPr lang="zh-CN" altLang="en-US"/>
          </a:p>
          <a:p>
            <a:r>
              <a:rPr lang="zh-CN" altLang="en-US"/>
              <a:t>刻意的注意力品质练习，可以改善情绪不稳定、注意力</a:t>
            </a:r>
            <a:r>
              <a:rPr lang="zh-CN" altLang="en-US"/>
              <a:t>品质低。</a:t>
            </a:r>
            <a:endParaRPr lang="zh-CN" altLang="en-US"/>
          </a:p>
          <a:p>
            <a:r>
              <a:rPr lang="zh-CN" altLang="en-US"/>
              <a:t>神经可塑性是练习带来获益的基础，也是学习可以成功的</a:t>
            </a:r>
            <a:r>
              <a:rPr lang="zh-CN" altLang="en-US"/>
              <a:t>基础</a:t>
            </a:r>
            <a:endParaRPr lang="zh-CN" altLang="en-US"/>
          </a:p>
          <a:p>
            <a:r>
              <a:rPr lang="zh-CN" altLang="en-US"/>
              <a:t>情绪失衡的核心是三种感受的</a:t>
            </a:r>
            <a:r>
              <a:rPr lang="zh-CN" altLang="en-US"/>
              <a:t>失衡。</a:t>
            </a:r>
            <a:endParaRPr lang="zh-CN" altLang="en-US"/>
          </a:p>
          <a:p>
            <a:r>
              <a:rPr lang="zh-CN" altLang="en-US"/>
              <a:t>保护平衡要注意好睡眠卫生</a:t>
            </a:r>
            <a:r>
              <a:rPr lang="zh-CN" altLang="en-US"/>
              <a:t>习惯</a:t>
            </a:r>
            <a:endParaRPr lang="zh-CN" altLang="en-US"/>
          </a:p>
          <a:p>
            <a:r>
              <a:rPr lang="zh-CN" altLang="en-US"/>
              <a:t>正念练习</a:t>
            </a:r>
            <a:r>
              <a:rPr lang="zh-CN" altLang="en-US">
                <a:sym typeface="+mn-ea"/>
              </a:rPr>
              <a:t>可以降低杏仁核激活，增加额叶的皮层厚度。</a:t>
            </a:r>
            <a:endParaRPr lang="zh-CN" altLang="en-US"/>
          </a:p>
        </p:txBody>
      </p:sp>
      <p:sp>
        <p:nvSpPr>
          <p:cNvPr id="4" name="文本占位符 3"/>
          <p:cNvSpPr>
            <a:spLocks noGrp="1"/>
          </p:cNvSpPr>
          <p:nvPr>
            <p:ph type="body" sz="half" idx="2"/>
          </p:nvPr>
        </p:nvSpPr>
        <p:spPr/>
        <p:txBody>
          <a:bodyPr/>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总结</a:t>
            </a:r>
            <a:endParaRPr lang="zh-CN" altLang="en-US"/>
          </a:p>
        </p:txBody>
      </p:sp>
      <p:sp>
        <p:nvSpPr>
          <p:cNvPr id="2" name="内容占位符 1"/>
          <p:cNvSpPr>
            <a:spLocks noGrp="1"/>
          </p:cNvSpPr>
          <p:nvPr>
            <p:ph idx="1"/>
          </p:nvPr>
        </p:nvSpPr>
        <p:spPr>
          <a:xfrm>
            <a:off x="628650" y="685800"/>
            <a:ext cx="5033645" cy="5939155"/>
          </a:xfrm>
        </p:spPr>
        <p:txBody>
          <a:bodyPr>
            <a:noAutofit/>
          </a:bodyPr>
          <a:p>
            <a:r>
              <a:rPr lang="zh-CN" altLang="en-US" sz="2400"/>
              <a:t>有一天，一位老人坐在孙子身边教他人生道理。</a:t>
            </a:r>
            <a:endParaRPr lang="zh-CN" altLang="en-US" sz="2400"/>
          </a:p>
          <a:p>
            <a:r>
              <a:rPr lang="zh-CN" altLang="en-US" sz="2400"/>
              <a:t>"我的内心在战斗。"他告诉男孩。</a:t>
            </a:r>
            <a:endParaRPr lang="zh-CN" altLang="en-US" sz="2400"/>
          </a:p>
          <a:p>
            <a:r>
              <a:rPr lang="zh-CN" altLang="en-US" sz="2400"/>
              <a:t>"这是两只狼之间可怕的战斗。一</a:t>
            </a:r>
            <a:r>
              <a:rPr lang="zh-CN" altLang="en-US" sz="2400"/>
              <a:t>只是恶：充满了愤怒、嫉妒、傲慢、贪婪、悲伤、后悔、谎言、懒惰和自怜。</a:t>
            </a:r>
            <a:endParaRPr lang="zh-CN" altLang="en-US" sz="2400"/>
          </a:p>
          <a:p>
            <a:r>
              <a:rPr lang="zh-CN" altLang="en-US" sz="2400"/>
              <a:t>他继续说：</a:t>
            </a:r>
            <a:endParaRPr lang="zh-CN" altLang="en-US" sz="2400"/>
          </a:p>
          <a:p>
            <a:r>
              <a:rPr lang="zh-CN" altLang="en-US" sz="2400"/>
              <a:t>"另一个</a:t>
            </a:r>
            <a:r>
              <a:rPr lang="zh-CN" altLang="en-US" sz="2400"/>
              <a:t>只是善的：他充满了爱、喜乐、和平、慷慨、真理、同情、勇气、谦卑和信仰。这同样的斗争也在每个人的内心深处进行着，包括你"。</a:t>
            </a:r>
            <a:endParaRPr lang="zh-CN" altLang="en-US" sz="2400"/>
          </a:p>
          <a:p>
            <a:r>
              <a:rPr lang="zh-CN" altLang="en-US" sz="2400"/>
              <a:t>孙子想了几分钟，然后问爷爷。</a:t>
            </a:r>
            <a:endParaRPr lang="zh-CN" altLang="en-US" sz="2400"/>
          </a:p>
          <a:p>
            <a:r>
              <a:rPr lang="zh-CN" altLang="en-US" sz="2400"/>
              <a:t>"哪只狼赢了？"</a:t>
            </a:r>
            <a:endParaRPr lang="zh-CN" altLang="en-US" sz="2400"/>
          </a:p>
          <a:p>
            <a:endParaRPr lang="zh-CN" altLang="en-US" sz="240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4400" dirty="0"/>
              <a:t>“只要你喂得对，他们都会赢”</a:t>
            </a:r>
            <a:endParaRPr lang="zh-CN" altLang="en-US" sz="4400" dirty="0"/>
          </a:p>
        </p:txBody>
      </p:sp>
      <p:grpSp>
        <p:nvGrpSpPr>
          <p:cNvPr id="11" name="组合 10"/>
          <p:cNvGrpSpPr/>
          <p:nvPr/>
        </p:nvGrpSpPr>
        <p:grpSpPr>
          <a:xfrm rot="0">
            <a:off x="2632884" y="2251710"/>
            <a:ext cx="3252155" cy="2902147"/>
            <a:chOff x="5005" y="4151"/>
            <a:chExt cx="3825" cy="3320"/>
          </a:xfrm>
        </p:grpSpPr>
        <p:sp>
          <p:nvSpPr>
            <p:cNvPr id="48" name="Freeform 21"/>
            <p:cNvSpPr/>
            <p:nvPr>
              <p:custDataLst>
                <p:tags r:id="rId1"/>
              </p:custDataLst>
            </p:nvPr>
          </p:nvSpPr>
          <p:spPr bwMode="auto">
            <a:xfrm>
              <a:off x="7040" y="4164"/>
              <a:ext cx="1790" cy="2984"/>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rgbClr val="00B05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2"/>
              </p:custDataLst>
            </p:nvPr>
          </p:nvSpPr>
          <p:spPr bwMode="auto">
            <a:xfrm>
              <a:off x="5181" y="6466"/>
              <a:ext cx="3426" cy="1005"/>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3"/>
              </p:custDataLst>
            </p:nvPr>
          </p:nvSpPr>
          <p:spPr bwMode="auto">
            <a:xfrm>
              <a:off x="5005" y="4151"/>
              <a:ext cx="1788" cy="2989"/>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4"/>
              </p:custDataLst>
            </p:nvPr>
          </p:nvSpPr>
          <p:spPr>
            <a:xfrm>
              <a:off x="5820" y="5400"/>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5"/>
              </p:custDataLst>
            </p:nvPr>
          </p:nvSpPr>
          <p:spPr>
            <a:xfrm>
              <a:off x="7040" y="5400"/>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关怀系统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6"/>
              </p:custDataLst>
            </p:nvPr>
          </p:nvSpPr>
          <p:spPr>
            <a:xfrm>
              <a:off x="6451" y="6673"/>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sz="4400" dirty="0"/>
              <a:t>“只要你平衡好，你会</a:t>
            </a:r>
            <a:r>
              <a:rPr lang="zh-CN" altLang="en-US" sz="4400" dirty="0"/>
              <a:t>赢”</a:t>
            </a:r>
            <a:endParaRPr lang="zh-CN" altLang="en-US" sz="4400" dirty="0"/>
          </a:p>
        </p:txBody>
      </p:sp>
      <p:grpSp>
        <p:nvGrpSpPr>
          <p:cNvPr id="11" name="组合 10"/>
          <p:cNvGrpSpPr/>
          <p:nvPr/>
        </p:nvGrpSpPr>
        <p:grpSpPr>
          <a:xfrm rot="0">
            <a:off x="2632884" y="2251710"/>
            <a:ext cx="3252155" cy="2902147"/>
            <a:chOff x="5005" y="4151"/>
            <a:chExt cx="3825" cy="3320"/>
          </a:xfrm>
        </p:grpSpPr>
        <p:sp>
          <p:nvSpPr>
            <p:cNvPr id="48" name="Freeform 21"/>
            <p:cNvSpPr/>
            <p:nvPr>
              <p:custDataLst>
                <p:tags r:id="rId1"/>
              </p:custDataLst>
            </p:nvPr>
          </p:nvSpPr>
          <p:spPr bwMode="auto">
            <a:xfrm>
              <a:off x="7040" y="4164"/>
              <a:ext cx="1790" cy="2984"/>
            </a:xfrm>
            <a:custGeom>
              <a:avLst/>
              <a:gdLst>
                <a:gd name="T0" fmla="*/ 737 w 830"/>
                <a:gd name="T1" fmla="*/ 1359 h 1384"/>
                <a:gd name="T2" fmla="*/ 737 w 830"/>
                <a:gd name="T3" fmla="*/ 1359 h 1384"/>
                <a:gd name="T4" fmla="*/ 752 w 830"/>
                <a:gd name="T5" fmla="*/ 1367 h 1384"/>
                <a:gd name="T6" fmla="*/ 767 w 830"/>
                <a:gd name="T7" fmla="*/ 1374 h 1384"/>
                <a:gd name="T8" fmla="*/ 781 w 830"/>
                <a:gd name="T9" fmla="*/ 1380 h 1384"/>
                <a:gd name="T10" fmla="*/ 792 w 830"/>
                <a:gd name="T11" fmla="*/ 1382 h 1384"/>
                <a:gd name="T12" fmla="*/ 803 w 830"/>
                <a:gd name="T13" fmla="*/ 1384 h 1384"/>
                <a:gd name="T14" fmla="*/ 811 w 830"/>
                <a:gd name="T15" fmla="*/ 1384 h 1384"/>
                <a:gd name="T16" fmla="*/ 818 w 830"/>
                <a:gd name="T17" fmla="*/ 1381 h 1384"/>
                <a:gd name="T18" fmla="*/ 823 w 830"/>
                <a:gd name="T19" fmla="*/ 1378 h 1384"/>
                <a:gd name="T20" fmla="*/ 827 w 830"/>
                <a:gd name="T21" fmla="*/ 1373 h 1384"/>
                <a:gd name="T22" fmla="*/ 829 w 830"/>
                <a:gd name="T23" fmla="*/ 1364 h 1384"/>
                <a:gd name="T24" fmla="*/ 830 w 830"/>
                <a:gd name="T25" fmla="*/ 1356 h 1384"/>
                <a:gd name="T26" fmla="*/ 829 w 830"/>
                <a:gd name="T27" fmla="*/ 1347 h 1384"/>
                <a:gd name="T28" fmla="*/ 825 w 830"/>
                <a:gd name="T29" fmla="*/ 1334 h 1384"/>
                <a:gd name="T30" fmla="*/ 820 w 830"/>
                <a:gd name="T31" fmla="*/ 1322 h 1384"/>
                <a:gd name="T32" fmla="*/ 814 w 830"/>
                <a:gd name="T33" fmla="*/ 1307 h 1384"/>
                <a:gd name="T34" fmla="*/ 804 w 830"/>
                <a:gd name="T35" fmla="*/ 1290 h 1384"/>
                <a:gd name="T36" fmla="*/ 94 w 830"/>
                <a:gd name="T37" fmla="*/ 60 h 1384"/>
                <a:gd name="T38" fmla="*/ 94 w 830"/>
                <a:gd name="T39" fmla="*/ 60 h 1384"/>
                <a:gd name="T40" fmla="*/ 84 w 830"/>
                <a:gd name="T41" fmla="*/ 45 h 1384"/>
                <a:gd name="T42" fmla="*/ 76 w 830"/>
                <a:gd name="T43" fmla="*/ 31 h 1384"/>
                <a:gd name="T44" fmla="*/ 66 w 830"/>
                <a:gd name="T45" fmla="*/ 20 h 1384"/>
                <a:gd name="T46" fmla="*/ 58 w 830"/>
                <a:gd name="T47" fmla="*/ 12 h 1384"/>
                <a:gd name="T48" fmla="*/ 50 w 830"/>
                <a:gd name="T49" fmla="*/ 6 h 1384"/>
                <a:gd name="T50" fmla="*/ 41 w 830"/>
                <a:gd name="T51" fmla="*/ 2 h 1384"/>
                <a:gd name="T52" fmla="*/ 35 w 830"/>
                <a:gd name="T53" fmla="*/ 0 h 1384"/>
                <a:gd name="T54" fmla="*/ 28 w 830"/>
                <a:gd name="T55" fmla="*/ 1 h 1384"/>
                <a:gd name="T56" fmla="*/ 22 w 830"/>
                <a:gd name="T57" fmla="*/ 4 h 1384"/>
                <a:gd name="T58" fmla="*/ 17 w 830"/>
                <a:gd name="T59" fmla="*/ 9 h 1384"/>
                <a:gd name="T60" fmla="*/ 11 w 830"/>
                <a:gd name="T61" fmla="*/ 16 h 1384"/>
                <a:gd name="T62" fmla="*/ 8 w 830"/>
                <a:gd name="T63" fmla="*/ 26 h 1384"/>
                <a:gd name="T64" fmla="*/ 4 w 830"/>
                <a:gd name="T65" fmla="*/ 37 h 1384"/>
                <a:gd name="T66" fmla="*/ 3 w 830"/>
                <a:gd name="T67" fmla="*/ 50 h 1384"/>
                <a:gd name="T68" fmla="*/ 0 w 830"/>
                <a:gd name="T69" fmla="*/ 67 h 1384"/>
                <a:gd name="T70" fmla="*/ 0 w 830"/>
                <a:gd name="T71" fmla="*/ 85 h 1384"/>
                <a:gd name="T72" fmla="*/ 0 w 830"/>
                <a:gd name="T73" fmla="*/ 746 h 1384"/>
                <a:gd name="T74" fmla="*/ 0 w 830"/>
                <a:gd name="T75" fmla="*/ 746 h 1384"/>
                <a:gd name="T76" fmla="*/ 2 w 830"/>
                <a:gd name="T77" fmla="*/ 765 h 1384"/>
                <a:gd name="T78" fmla="*/ 3 w 830"/>
                <a:gd name="T79" fmla="*/ 786 h 1384"/>
                <a:gd name="T80" fmla="*/ 7 w 830"/>
                <a:gd name="T81" fmla="*/ 805 h 1384"/>
                <a:gd name="T82" fmla="*/ 13 w 830"/>
                <a:gd name="T83" fmla="*/ 826 h 1384"/>
                <a:gd name="T84" fmla="*/ 19 w 830"/>
                <a:gd name="T85" fmla="*/ 846 h 1384"/>
                <a:gd name="T86" fmla="*/ 28 w 830"/>
                <a:gd name="T87" fmla="*/ 865 h 1384"/>
                <a:gd name="T88" fmla="*/ 37 w 830"/>
                <a:gd name="T89" fmla="*/ 886 h 1384"/>
                <a:gd name="T90" fmla="*/ 48 w 830"/>
                <a:gd name="T91" fmla="*/ 905 h 1384"/>
                <a:gd name="T92" fmla="*/ 59 w 830"/>
                <a:gd name="T93" fmla="*/ 925 h 1384"/>
                <a:gd name="T94" fmla="*/ 72 w 830"/>
                <a:gd name="T95" fmla="*/ 942 h 1384"/>
                <a:gd name="T96" fmla="*/ 85 w 830"/>
                <a:gd name="T97" fmla="*/ 959 h 1384"/>
                <a:gd name="T98" fmla="*/ 99 w 830"/>
                <a:gd name="T99" fmla="*/ 975 h 1384"/>
                <a:gd name="T100" fmla="*/ 114 w 830"/>
                <a:gd name="T101" fmla="*/ 991 h 1384"/>
                <a:gd name="T102" fmla="*/ 129 w 830"/>
                <a:gd name="T103" fmla="*/ 1004 h 1384"/>
                <a:gd name="T104" fmla="*/ 146 w 830"/>
                <a:gd name="T105" fmla="*/ 1015 h 1384"/>
                <a:gd name="T106" fmla="*/ 162 w 830"/>
                <a:gd name="T107" fmla="*/ 1026 h 1384"/>
                <a:gd name="T108" fmla="*/ 737 w 830"/>
                <a:gd name="T109" fmla="*/ 1359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0" h="1384">
                  <a:moveTo>
                    <a:pt x="737" y="1359"/>
                  </a:moveTo>
                  <a:lnTo>
                    <a:pt x="737" y="1359"/>
                  </a:lnTo>
                  <a:lnTo>
                    <a:pt x="752" y="1367"/>
                  </a:lnTo>
                  <a:lnTo>
                    <a:pt x="767" y="1374"/>
                  </a:lnTo>
                  <a:lnTo>
                    <a:pt x="781" y="1380"/>
                  </a:lnTo>
                  <a:lnTo>
                    <a:pt x="792" y="1382"/>
                  </a:lnTo>
                  <a:lnTo>
                    <a:pt x="803" y="1384"/>
                  </a:lnTo>
                  <a:lnTo>
                    <a:pt x="811" y="1384"/>
                  </a:lnTo>
                  <a:lnTo>
                    <a:pt x="818" y="1381"/>
                  </a:lnTo>
                  <a:lnTo>
                    <a:pt x="823" y="1378"/>
                  </a:lnTo>
                  <a:lnTo>
                    <a:pt x="827" y="1373"/>
                  </a:lnTo>
                  <a:lnTo>
                    <a:pt x="829" y="1364"/>
                  </a:lnTo>
                  <a:lnTo>
                    <a:pt x="830" y="1356"/>
                  </a:lnTo>
                  <a:lnTo>
                    <a:pt x="829" y="1347"/>
                  </a:lnTo>
                  <a:lnTo>
                    <a:pt x="825" y="1334"/>
                  </a:lnTo>
                  <a:lnTo>
                    <a:pt x="820" y="1322"/>
                  </a:lnTo>
                  <a:lnTo>
                    <a:pt x="814" y="1307"/>
                  </a:lnTo>
                  <a:lnTo>
                    <a:pt x="804" y="1290"/>
                  </a:lnTo>
                  <a:lnTo>
                    <a:pt x="94" y="60"/>
                  </a:lnTo>
                  <a:lnTo>
                    <a:pt x="94" y="60"/>
                  </a:lnTo>
                  <a:lnTo>
                    <a:pt x="84" y="45"/>
                  </a:lnTo>
                  <a:lnTo>
                    <a:pt x="76" y="31"/>
                  </a:lnTo>
                  <a:lnTo>
                    <a:pt x="66" y="20"/>
                  </a:lnTo>
                  <a:lnTo>
                    <a:pt x="58" y="12"/>
                  </a:lnTo>
                  <a:lnTo>
                    <a:pt x="50" y="6"/>
                  </a:lnTo>
                  <a:lnTo>
                    <a:pt x="41" y="2"/>
                  </a:lnTo>
                  <a:lnTo>
                    <a:pt x="35" y="0"/>
                  </a:lnTo>
                  <a:lnTo>
                    <a:pt x="28" y="1"/>
                  </a:lnTo>
                  <a:lnTo>
                    <a:pt x="22" y="4"/>
                  </a:lnTo>
                  <a:lnTo>
                    <a:pt x="17" y="9"/>
                  </a:lnTo>
                  <a:lnTo>
                    <a:pt x="11" y="16"/>
                  </a:lnTo>
                  <a:lnTo>
                    <a:pt x="8" y="26"/>
                  </a:lnTo>
                  <a:lnTo>
                    <a:pt x="4" y="37"/>
                  </a:lnTo>
                  <a:lnTo>
                    <a:pt x="3" y="50"/>
                  </a:lnTo>
                  <a:lnTo>
                    <a:pt x="0" y="67"/>
                  </a:lnTo>
                  <a:lnTo>
                    <a:pt x="0" y="85"/>
                  </a:lnTo>
                  <a:lnTo>
                    <a:pt x="0" y="746"/>
                  </a:lnTo>
                  <a:lnTo>
                    <a:pt x="0" y="746"/>
                  </a:lnTo>
                  <a:lnTo>
                    <a:pt x="2" y="765"/>
                  </a:lnTo>
                  <a:lnTo>
                    <a:pt x="3" y="786"/>
                  </a:lnTo>
                  <a:lnTo>
                    <a:pt x="7" y="805"/>
                  </a:lnTo>
                  <a:lnTo>
                    <a:pt x="13" y="826"/>
                  </a:lnTo>
                  <a:lnTo>
                    <a:pt x="19" y="846"/>
                  </a:lnTo>
                  <a:lnTo>
                    <a:pt x="28" y="865"/>
                  </a:lnTo>
                  <a:lnTo>
                    <a:pt x="37" y="886"/>
                  </a:lnTo>
                  <a:lnTo>
                    <a:pt x="48" y="905"/>
                  </a:lnTo>
                  <a:lnTo>
                    <a:pt x="59" y="925"/>
                  </a:lnTo>
                  <a:lnTo>
                    <a:pt x="72" y="942"/>
                  </a:lnTo>
                  <a:lnTo>
                    <a:pt x="85" y="959"/>
                  </a:lnTo>
                  <a:lnTo>
                    <a:pt x="99" y="975"/>
                  </a:lnTo>
                  <a:lnTo>
                    <a:pt x="114" y="991"/>
                  </a:lnTo>
                  <a:lnTo>
                    <a:pt x="129" y="1004"/>
                  </a:lnTo>
                  <a:lnTo>
                    <a:pt x="146" y="1015"/>
                  </a:lnTo>
                  <a:lnTo>
                    <a:pt x="162" y="1026"/>
                  </a:lnTo>
                  <a:lnTo>
                    <a:pt x="737" y="1359"/>
                  </a:lnTo>
                  <a:close/>
                </a:path>
              </a:pathLst>
            </a:custGeom>
            <a:solidFill>
              <a:srgbClr val="00B05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49" name="Freeform 22"/>
            <p:cNvSpPr/>
            <p:nvPr>
              <p:custDataLst>
                <p:tags r:id="rId2"/>
              </p:custDataLst>
            </p:nvPr>
          </p:nvSpPr>
          <p:spPr bwMode="auto">
            <a:xfrm>
              <a:off x="5181" y="6466"/>
              <a:ext cx="3426" cy="1005"/>
            </a:xfrm>
            <a:custGeom>
              <a:avLst/>
              <a:gdLst>
                <a:gd name="T0" fmla="*/ 956 w 1589"/>
                <a:gd name="T1" fmla="*/ 39 h 466"/>
                <a:gd name="T2" fmla="*/ 956 w 1589"/>
                <a:gd name="T3" fmla="*/ 39 h 466"/>
                <a:gd name="T4" fmla="*/ 938 w 1589"/>
                <a:gd name="T5" fmla="*/ 29 h 466"/>
                <a:gd name="T6" fmla="*/ 920 w 1589"/>
                <a:gd name="T7" fmla="*/ 22 h 466"/>
                <a:gd name="T8" fmla="*/ 901 w 1589"/>
                <a:gd name="T9" fmla="*/ 15 h 466"/>
                <a:gd name="T10" fmla="*/ 880 w 1589"/>
                <a:gd name="T11" fmla="*/ 10 h 466"/>
                <a:gd name="T12" fmla="*/ 860 w 1589"/>
                <a:gd name="T13" fmla="*/ 6 h 466"/>
                <a:gd name="T14" fmla="*/ 838 w 1589"/>
                <a:gd name="T15" fmla="*/ 3 h 466"/>
                <a:gd name="T16" fmla="*/ 816 w 1589"/>
                <a:gd name="T17" fmla="*/ 0 h 466"/>
                <a:gd name="T18" fmla="*/ 794 w 1589"/>
                <a:gd name="T19" fmla="*/ 0 h 466"/>
                <a:gd name="T20" fmla="*/ 772 w 1589"/>
                <a:gd name="T21" fmla="*/ 0 h 466"/>
                <a:gd name="T22" fmla="*/ 750 w 1589"/>
                <a:gd name="T23" fmla="*/ 3 h 466"/>
                <a:gd name="T24" fmla="*/ 729 w 1589"/>
                <a:gd name="T25" fmla="*/ 6 h 466"/>
                <a:gd name="T26" fmla="*/ 707 w 1589"/>
                <a:gd name="T27" fmla="*/ 10 h 466"/>
                <a:gd name="T28" fmla="*/ 688 w 1589"/>
                <a:gd name="T29" fmla="*/ 15 h 466"/>
                <a:gd name="T30" fmla="*/ 667 w 1589"/>
                <a:gd name="T31" fmla="*/ 22 h 466"/>
                <a:gd name="T32" fmla="*/ 649 w 1589"/>
                <a:gd name="T33" fmla="*/ 31 h 466"/>
                <a:gd name="T34" fmla="*/ 632 w 1589"/>
                <a:gd name="T35" fmla="*/ 39 h 466"/>
                <a:gd name="T36" fmla="*/ 59 w 1589"/>
                <a:gd name="T37" fmla="*/ 371 h 466"/>
                <a:gd name="T38" fmla="*/ 59 w 1589"/>
                <a:gd name="T39" fmla="*/ 371 h 466"/>
                <a:gd name="T40" fmla="*/ 44 w 1589"/>
                <a:gd name="T41" fmla="*/ 381 h 466"/>
                <a:gd name="T42" fmla="*/ 30 w 1589"/>
                <a:gd name="T43" fmla="*/ 391 h 466"/>
                <a:gd name="T44" fmla="*/ 19 w 1589"/>
                <a:gd name="T45" fmla="*/ 400 h 466"/>
                <a:gd name="T46" fmla="*/ 11 w 1589"/>
                <a:gd name="T47" fmla="*/ 409 h 466"/>
                <a:gd name="T48" fmla="*/ 5 w 1589"/>
                <a:gd name="T49" fmla="*/ 417 h 466"/>
                <a:gd name="T50" fmla="*/ 1 w 1589"/>
                <a:gd name="T51" fmla="*/ 424 h 466"/>
                <a:gd name="T52" fmla="*/ 0 w 1589"/>
                <a:gd name="T53" fmla="*/ 432 h 466"/>
                <a:gd name="T54" fmla="*/ 0 w 1589"/>
                <a:gd name="T55" fmla="*/ 439 h 466"/>
                <a:gd name="T56" fmla="*/ 2 w 1589"/>
                <a:gd name="T57" fmla="*/ 444 h 466"/>
                <a:gd name="T58" fmla="*/ 8 w 1589"/>
                <a:gd name="T59" fmla="*/ 450 h 466"/>
                <a:gd name="T60" fmla="*/ 15 w 1589"/>
                <a:gd name="T61" fmla="*/ 454 h 466"/>
                <a:gd name="T62" fmla="*/ 24 w 1589"/>
                <a:gd name="T63" fmla="*/ 458 h 466"/>
                <a:gd name="T64" fmla="*/ 37 w 1589"/>
                <a:gd name="T65" fmla="*/ 461 h 466"/>
                <a:gd name="T66" fmla="*/ 50 w 1589"/>
                <a:gd name="T67" fmla="*/ 464 h 466"/>
                <a:gd name="T68" fmla="*/ 66 w 1589"/>
                <a:gd name="T69" fmla="*/ 465 h 466"/>
                <a:gd name="T70" fmla="*/ 85 w 1589"/>
                <a:gd name="T71" fmla="*/ 466 h 466"/>
                <a:gd name="T72" fmla="*/ 1504 w 1589"/>
                <a:gd name="T73" fmla="*/ 465 h 466"/>
                <a:gd name="T74" fmla="*/ 1504 w 1589"/>
                <a:gd name="T75" fmla="*/ 465 h 466"/>
                <a:gd name="T76" fmla="*/ 1523 w 1589"/>
                <a:gd name="T77" fmla="*/ 465 h 466"/>
                <a:gd name="T78" fmla="*/ 1538 w 1589"/>
                <a:gd name="T79" fmla="*/ 464 h 466"/>
                <a:gd name="T80" fmla="*/ 1553 w 1589"/>
                <a:gd name="T81" fmla="*/ 461 h 466"/>
                <a:gd name="T82" fmla="*/ 1564 w 1589"/>
                <a:gd name="T83" fmla="*/ 458 h 466"/>
                <a:gd name="T84" fmla="*/ 1574 w 1589"/>
                <a:gd name="T85" fmla="*/ 454 h 466"/>
                <a:gd name="T86" fmla="*/ 1581 w 1589"/>
                <a:gd name="T87" fmla="*/ 450 h 466"/>
                <a:gd name="T88" fmla="*/ 1586 w 1589"/>
                <a:gd name="T89" fmla="*/ 444 h 466"/>
                <a:gd name="T90" fmla="*/ 1589 w 1589"/>
                <a:gd name="T91" fmla="*/ 437 h 466"/>
                <a:gd name="T92" fmla="*/ 1589 w 1589"/>
                <a:gd name="T93" fmla="*/ 431 h 466"/>
                <a:gd name="T94" fmla="*/ 1588 w 1589"/>
                <a:gd name="T95" fmla="*/ 424 h 466"/>
                <a:gd name="T96" fmla="*/ 1584 w 1589"/>
                <a:gd name="T97" fmla="*/ 415 h 466"/>
                <a:gd name="T98" fmla="*/ 1578 w 1589"/>
                <a:gd name="T99" fmla="*/ 407 h 466"/>
                <a:gd name="T100" fmla="*/ 1570 w 1589"/>
                <a:gd name="T101" fmla="*/ 399 h 466"/>
                <a:gd name="T102" fmla="*/ 1559 w 1589"/>
                <a:gd name="T103" fmla="*/ 391 h 466"/>
                <a:gd name="T104" fmla="*/ 1545 w 1589"/>
                <a:gd name="T105" fmla="*/ 381 h 466"/>
                <a:gd name="T106" fmla="*/ 1530 w 1589"/>
                <a:gd name="T107" fmla="*/ 371 h 466"/>
                <a:gd name="T108" fmla="*/ 956 w 1589"/>
                <a:gd name="T109" fmla="*/ 39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89" h="466">
                  <a:moveTo>
                    <a:pt x="956" y="39"/>
                  </a:moveTo>
                  <a:lnTo>
                    <a:pt x="956" y="39"/>
                  </a:lnTo>
                  <a:lnTo>
                    <a:pt x="938" y="29"/>
                  </a:lnTo>
                  <a:lnTo>
                    <a:pt x="920" y="22"/>
                  </a:lnTo>
                  <a:lnTo>
                    <a:pt x="901" y="15"/>
                  </a:lnTo>
                  <a:lnTo>
                    <a:pt x="880" y="10"/>
                  </a:lnTo>
                  <a:lnTo>
                    <a:pt x="860" y="6"/>
                  </a:lnTo>
                  <a:lnTo>
                    <a:pt x="838" y="3"/>
                  </a:lnTo>
                  <a:lnTo>
                    <a:pt x="816" y="0"/>
                  </a:lnTo>
                  <a:lnTo>
                    <a:pt x="794" y="0"/>
                  </a:lnTo>
                  <a:lnTo>
                    <a:pt x="772" y="0"/>
                  </a:lnTo>
                  <a:lnTo>
                    <a:pt x="750" y="3"/>
                  </a:lnTo>
                  <a:lnTo>
                    <a:pt x="729" y="6"/>
                  </a:lnTo>
                  <a:lnTo>
                    <a:pt x="707" y="10"/>
                  </a:lnTo>
                  <a:lnTo>
                    <a:pt x="688" y="15"/>
                  </a:lnTo>
                  <a:lnTo>
                    <a:pt x="667" y="22"/>
                  </a:lnTo>
                  <a:lnTo>
                    <a:pt x="649" y="31"/>
                  </a:lnTo>
                  <a:lnTo>
                    <a:pt x="632" y="39"/>
                  </a:lnTo>
                  <a:lnTo>
                    <a:pt x="59" y="371"/>
                  </a:lnTo>
                  <a:lnTo>
                    <a:pt x="59" y="371"/>
                  </a:lnTo>
                  <a:lnTo>
                    <a:pt x="44" y="381"/>
                  </a:lnTo>
                  <a:lnTo>
                    <a:pt x="30" y="391"/>
                  </a:lnTo>
                  <a:lnTo>
                    <a:pt x="19" y="400"/>
                  </a:lnTo>
                  <a:lnTo>
                    <a:pt x="11" y="409"/>
                  </a:lnTo>
                  <a:lnTo>
                    <a:pt x="5" y="417"/>
                  </a:lnTo>
                  <a:lnTo>
                    <a:pt x="1" y="424"/>
                  </a:lnTo>
                  <a:lnTo>
                    <a:pt x="0" y="432"/>
                  </a:lnTo>
                  <a:lnTo>
                    <a:pt x="0" y="439"/>
                  </a:lnTo>
                  <a:lnTo>
                    <a:pt x="2" y="444"/>
                  </a:lnTo>
                  <a:lnTo>
                    <a:pt x="8" y="450"/>
                  </a:lnTo>
                  <a:lnTo>
                    <a:pt x="15" y="454"/>
                  </a:lnTo>
                  <a:lnTo>
                    <a:pt x="24" y="458"/>
                  </a:lnTo>
                  <a:lnTo>
                    <a:pt x="37" y="461"/>
                  </a:lnTo>
                  <a:lnTo>
                    <a:pt x="50" y="464"/>
                  </a:lnTo>
                  <a:lnTo>
                    <a:pt x="66" y="465"/>
                  </a:lnTo>
                  <a:lnTo>
                    <a:pt x="85" y="466"/>
                  </a:lnTo>
                  <a:lnTo>
                    <a:pt x="1504" y="465"/>
                  </a:lnTo>
                  <a:lnTo>
                    <a:pt x="1504" y="465"/>
                  </a:lnTo>
                  <a:lnTo>
                    <a:pt x="1523" y="465"/>
                  </a:lnTo>
                  <a:lnTo>
                    <a:pt x="1538" y="464"/>
                  </a:lnTo>
                  <a:lnTo>
                    <a:pt x="1553" y="461"/>
                  </a:lnTo>
                  <a:lnTo>
                    <a:pt x="1564" y="458"/>
                  </a:lnTo>
                  <a:lnTo>
                    <a:pt x="1574" y="454"/>
                  </a:lnTo>
                  <a:lnTo>
                    <a:pt x="1581" y="450"/>
                  </a:lnTo>
                  <a:lnTo>
                    <a:pt x="1586" y="444"/>
                  </a:lnTo>
                  <a:lnTo>
                    <a:pt x="1589" y="437"/>
                  </a:lnTo>
                  <a:lnTo>
                    <a:pt x="1589" y="431"/>
                  </a:lnTo>
                  <a:lnTo>
                    <a:pt x="1588" y="424"/>
                  </a:lnTo>
                  <a:lnTo>
                    <a:pt x="1584" y="415"/>
                  </a:lnTo>
                  <a:lnTo>
                    <a:pt x="1578" y="407"/>
                  </a:lnTo>
                  <a:lnTo>
                    <a:pt x="1570" y="399"/>
                  </a:lnTo>
                  <a:lnTo>
                    <a:pt x="1559" y="391"/>
                  </a:lnTo>
                  <a:lnTo>
                    <a:pt x="1545" y="381"/>
                  </a:lnTo>
                  <a:lnTo>
                    <a:pt x="1530" y="371"/>
                  </a:lnTo>
                  <a:lnTo>
                    <a:pt x="956" y="39"/>
                  </a:lnTo>
                  <a:close/>
                </a:path>
              </a:pathLst>
            </a:custGeom>
            <a:solidFill>
              <a:srgbClr val="FF000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50" name="Freeform 23"/>
            <p:cNvSpPr/>
            <p:nvPr>
              <p:custDataLst>
                <p:tags r:id="rId3"/>
              </p:custDataLst>
            </p:nvPr>
          </p:nvSpPr>
          <p:spPr bwMode="auto">
            <a:xfrm>
              <a:off x="5005" y="4151"/>
              <a:ext cx="1788" cy="2989"/>
            </a:xfrm>
            <a:custGeom>
              <a:avLst/>
              <a:gdLst>
                <a:gd name="T0" fmla="*/ 829 w 829"/>
                <a:gd name="T1" fmla="*/ 85 h 1386"/>
                <a:gd name="T2" fmla="*/ 829 w 829"/>
                <a:gd name="T3" fmla="*/ 85 h 1386"/>
                <a:gd name="T4" fmla="*/ 829 w 829"/>
                <a:gd name="T5" fmla="*/ 67 h 1386"/>
                <a:gd name="T6" fmla="*/ 827 w 829"/>
                <a:gd name="T7" fmla="*/ 51 h 1386"/>
                <a:gd name="T8" fmla="*/ 825 w 829"/>
                <a:gd name="T9" fmla="*/ 37 h 1386"/>
                <a:gd name="T10" fmla="*/ 822 w 829"/>
                <a:gd name="T11" fmla="*/ 26 h 1386"/>
                <a:gd name="T12" fmla="*/ 818 w 829"/>
                <a:gd name="T13" fmla="*/ 17 h 1386"/>
                <a:gd name="T14" fmla="*/ 814 w 829"/>
                <a:gd name="T15" fmla="*/ 10 h 1386"/>
                <a:gd name="T16" fmla="*/ 808 w 829"/>
                <a:gd name="T17" fmla="*/ 4 h 1386"/>
                <a:gd name="T18" fmla="*/ 801 w 829"/>
                <a:gd name="T19" fmla="*/ 1 h 1386"/>
                <a:gd name="T20" fmla="*/ 794 w 829"/>
                <a:gd name="T21" fmla="*/ 0 h 1386"/>
                <a:gd name="T22" fmla="*/ 787 w 829"/>
                <a:gd name="T23" fmla="*/ 3 h 1386"/>
                <a:gd name="T24" fmla="*/ 781 w 829"/>
                <a:gd name="T25" fmla="*/ 7 h 1386"/>
                <a:gd name="T26" fmla="*/ 772 w 829"/>
                <a:gd name="T27" fmla="*/ 12 h 1386"/>
                <a:gd name="T28" fmla="*/ 763 w 829"/>
                <a:gd name="T29" fmla="*/ 21 h 1386"/>
                <a:gd name="T30" fmla="*/ 755 w 829"/>
                <a:gd name="T31" fmla="*/ 32 h 1386"/>
                <a:gd name="T32" fmla="*/ 745 w 829"/>
                <a:gd name="T33" fmla="*/ 45 h 1386"/>
                <a:gd name="T34" fmla="*/ 735 w 829"/>
                <a:gd name="T35" fmla="*/ 61 h 1386"/>
                <a:gd name="T36" fmla="*/ 26 w 829"/>
                <a:gd name="T37" fmla="*/ 1292 h 1386"/>
                <a:gd name="T38" fmla="*/ 26 w 829"/>
                <a:gd name="T39" fmla="*/ 1292 h 1386"/>
                <a:gd name="T40" fmla="*/ 17 w 829"/>
                <a:gd name="T41" fmla="*/ 1307 h 1386"/>
                <a:gd name="T42" fmla="*/ 10 w 829"/>
                <a:gd name="T43" fmla="*/ 1322 h 1386"/>
                <a:gd name="T44" fmla="*/ 6 w 829"/>
                <a:gd name="T45" fmla="*/ 1336 h 1386"/>
                <a:gd name="T46" fmla="*/ 2 w 829"/>
                <a:gd name="T47" fmla="*/ 1347 h 1386"/>
                <a:gd name="T48" fmla="*/ 0 w 829"/>
                <a:gd name="T49" fmla="*/ 1358 h 1386"/>
                <a:gd name="T50" fmla="*/ 2 w 829"/>
                <a:gd name="T51" fmla="*/ 1366 h 1386"/>
                <a:gd name="T52" fmla="*/ 3 w 829"/>
                <a:gd name="T53" fmla="*/ 1373 h 1386"/>
                <a:gd name="T54" fmla="*/ 7 w 829"/>
                <a:gd name="T55" fmla="*/ 1379 h 1386"/>
                <a:gd name="T56" fmla="*/ 13 w 829"/>
                <a:gd name="T57" fmla="*/ 1383 h 1386"/>
                <a:gd name="T58" fmla="*/ 19 w 829"/>
                <a:gd name="T59" fmla="*/ 1384 h 1386"/>
                <a:gd name="T60" fmla="*/ 28 w 829"/>
                <a:gd name="T61" fmla="*/ 1386 h 1386"/>
                <a:gd name="T62" fmla="*/ 39 w 829"/>
                <a:gd name="T63" fmla="*/ 1384 h 1386"/>
                <a:gd name="T64" fmla="*/ 50 w 829"/>
                <a:gd name="T65" fmla="*/ 1380 h 1386"/>
                <a:gd name="T66" fmla="*/ 63 w 829"/>
                <a:gd name="T67" fmla="*/ 1376 h 1386"/>
                <a:gd name="T68" fmla="*/ 79 w 829"/>
                <a:gd name="T69" fmla="*/ 1369 h 1386"/>
                <a:gd name="T70" fmla="*/ 94 w 829"/>
                <a:gd name="T71" fmla="*/ 1359 h 1386"/>
                <a:gd name="T72" fmla="*/ 667 w 829"/>
                <a:gd name="T73" fmla="*/ 1027 h 1386"/>
                <a:gd name="T74" fmla="*/ 667 w 829"/>
                <a:gd name="T75" fmla="*/ 1027 h 1386"/>
                <a:gd name="T76" fmla="*/ 683 w 829"/>
                <a:gd name="T77" fmla="*/ 1016 h 1386"/>
                <a:gd name="T78" fmla="*/ 700 w 829"/>
                <a:gd name="T79" fmla="*/ 1005 h 1386"/>
                <a:gd name="T80" fmla="*/ 715 w 829"/>
                <a:gd name="T81" fmla="*/ 991 h 1386"/>
                <a:gd name="T82" fmla="*/ 730 w 829"/>
                <a:gd name="T83" fmla="*/ 976 h 1386"/>
                <a:gd name="T84" fmla="*/ 744 w 829"/>
                <a:gd name="T85" fmla="*/ 959 h 1386"/>
                <a:gd name="T86" fmla="*/ 757 w 829"/>
                <a:gd name="T87" fmla="*/ 943 h 1386"/>
                <a:gd name="T88" fmla="*/ 770 w 829"/>
                <a:gd name="T89" fmla="*/ 925 h 1386"/>
                <a:gd name="T90" fmla="*/ 781 w 829"/>
                <a:gd name="T91" fmla="*/ 906 h 1386"/>
                <a:gd name="T92" fmla="*/ 792 w 829"/>
                <a:gd name="T93" fmla="*/ 887 h 1386"/>
                <a:gd name="T94" fmla="*/ 801 w 829"/>
                <a:gd name="T95" fmla="*/ 866 h 1386"/>
                <a:gd name="T96" fmla="*/ 809 w 829"/>
                <a:gd name="T97" fmla="*/ 847 h 1386"/>
                <a:gd name="T98" fmla="*/ 816 w 829"/>
                <a:gd name="T99" fmla="*/ 826 h 1386"/>
                <a:gd name="T100" fmla="*/ 822 w 829"/>
                <a:gd name="T101" fmla="*/ 806 h 1386"/>
                <a:gd name="T102" fmla="*/ 826 w 829"/>
                <a:gd name="T103" fmla="*/ 786 h 1386"/>
                <a:gd name="T104" fmla="*/ 827 w 829"/>
                <a:gd name="T105" fmla="*/ 766 h 1386"/>
                <a:gd name="T106" fmla="*/ 829 w 829"/>
                <a:gd name="T107" fmla="*/ 746 h 1386"/>
                <a:gd name="T108" fmla="*/ 829 w 829"/>
                <a:gd name="T109" fmla="*/ 85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9" h="1386">
                  <a:moveTo>
                    <a:pt x="829" y="85"/>
                  </a:moveTo>
                  <a:lnTo>
                    <a:pt x="829" y="85"/>
                  </a:lnTo>
                  <a:lnTo>
                    <a:pt x="829" y="67"/>
                  </a:lnTo>
                  <a:lnTo>
                    <a:pt x="827" y="51"/>
                  </a:lnTo>
                  <a:lnTo>
                    <a:pt x="825" y="37"/>
                  </a:lnTo>
                  <a:lnTo>
                    <a:pt x="822" y="26"/>
                  </a:lnTo>
                  <a:lnTo>
                    <a:pt x="818" y="17"/>
                  </a:lnTo>
                  <a:lnTo>
                    <a:pt x="814" y="10"/>
                  </a:lnTo>
                  <a:lnTo>
                    <a:pt x="808" y="4"/>
                  </a:lnTo>
                  <a:lnTo>
                    <a:pt x="801" y="1"/>
                  </a:lnTo>
                  <a:lnTo>
                    <a:pt x="794" y="0"/>
                  </a:lnTo>
                  <a:lnTo>
                    <a:pt x="787" y="3"/>
                  </a:lnTo>
                  <a:lnTo>
                    <a:pt x="781" y="7"/>
                  </a:lnTo>
                  <a:lnTo>
                    <a:pt x="772" y="12"/>
                  </a:lnTo>
                  <a:lnTo>
                    <a:pt x="763" y="21"/>
                  </a:lnTo>
                  <a:lnTo>
                    <a:pt x="755" y="32"/>
                  </a:lnTo>
                  <a:lnTo>
                    <a:pt x="745" y="45"/>
                  </a:lnTo>
                  <a:lnTo>
                    <a:pt x="735" y="61"/>
                  </a:lnTo>
                  <a:lnTo>
                    <a:pt x="26" y="1292"/>
                  </a:lnTo>
                  <a:lnTo>
                    <a:pt x="26" y="1292"/>
                  </a:lnTo>
                  <a:lnTo>
                    <a:pt x="17" y="1307"/>
                  </a:lnTo>
                  <a:lnTo>
                    <a:pt x="10" y="1322"/>
                  </a:lnTo>
                  <a:lnTo>
                    <a:pt x="6" y="1336"/>
                  </a:lnTo>
                  <a:lnTo>
                    <a:pt x="2" y="1347"/>
                  </a:lnTo>
                  <a:lnTo>
                    <a:pt x="0" y="1358"/>
                  </a:lnTo>
                  <a:lnTo>
                    <a:pt x="2" y="1366"/>
                  </a:lnTo>
                  <a:lnTo>
                    <a:pt x="3" y="1373"/>
                  </a:lnTo>
                  <a:lnTo>
                    <a:pt x="7" y="1379"/>
                  </a:lnTo>
                  <a:lnTo>
                    <a:pt x="13" y="1383"/>
                  </a:lnTo>
                  <a:lnTo>
                    <a:pt x="19" y="1384"/>
                  </a:lnTo>
                  <a:lnTo>
                    <a:pt x="28" y="1386"/>
                  </a:lnTo>
                  <a:lnTo>
                    <a:pt x="39" y="1384"/>
                  </a:lnTo>
                  <a:lnTo>
                    <a:pt x="50" y="1380"/>
                  </a:lnTo>
                  <a:lnTo>
                    <a:pt x="63" y="1376"/>
                  </a:lnTo>
                  <a:lnTo>
                    <a:pt x="79" y="1369"/>
                  </a:lnTo>
                  <a:lnTo>
                    <a:pt x="94" y="1359"/>
                  </a:lnTo>
                  <a:lnTo>
                    <a:pt x="667" y="1027"/>
                  </a:lnTo>
                  <a:lnTo>
                    <a:pt x="667" y="1027"/>
                  </a:lnTo>
                  <a:lnTo>
                    <a:pt x="683" y="1016"/>
                  </a:lnTo>
                  <a:lnTo>
                    <a:pt x="700" y="1005"/>
                  </a:lnTo>
                  <a:lnTo>
                    <a:pt x="715" y="991"/>
                  </a:lnTo>
                  <a:lnTo>
                    <a:pt x="730" y="976"/>
                  </a:lnTo>
                  <a:lnTo>
                    <a:pt x="744" y="959"/>
                  </a:lnTo>
                  <a:lnTo>
                    <a:pt x="757" y="943"/>
                  </a:lnTo>
                  <a:lnTo>
                    <a:pt x="770" y="925"/>
                  </a:lnTo>
                  <a:lnTo>
                    <a:pt x="781" y="906"/>
                  </a:lnTo>
                  <a:lnTo>
                    <a:pt x="792" y="887"/>
                  </a:lnTo>
                  <a:lnTo>
                    <a:pt x="801" y="866"/>
                  </a:lnTo>
                  <a:lnTo>
                    <a:pt x="809" y="847"/>
                  </a:lnTo>
                  <a:lnTo>
                    <a:pt x="816" y="826"/>
                  </a:lnTo>
                  <a:lnTo>
                    <a:pt x="822" y="806"/>
                  </a:lnTo>
                  <a:lnTo>
                    <a:pt x="826" y="786"/>
                  </a:lnTo>
                  <a:lnTo>
                    <a:pt x="827" y="766"/>
                  </a:lnTo>
                  <a:lnTo>
                    <a:pt x="829" y="746"/>
                  </a:lnTo>
                  <a:lnTo>
                    <a:pt x="829" y="85"/>
                  </a:lnTo>
                  <a:close/>
                </a:path>
              </a:pathLst>
            </a:custGeom>
            <a:solidFill>
              <a:srgbClr val="FFC000"/>
            </a:solidFill>
            <a:ln w="1588">
              <a:noFill/>
              <a:prstDash val="solid"/>
              <a:round/>
            </a:ln>
          </p:spPr>
          <p:txBody>
            <a:bodyPr vert="horz" wrap="square" lIns="68580" tIns="34290" rIns="68580" bIns="34290" numCol="1" anchor="t" anchorCtr="0" compatLnSpc="1"/>
            <a:p>
              <a:pPr>
                <a:lnSpc>
                  <a:spcPct val="120000"/>
                </a:lnSpc>
              </a:pPr>
              <a:endParaRPr lang="zh-CN" altLang="en-US" sz="1350">
                <a:latin typeface="Arial" panose="020B0604020202090204" pitchFamily="34" charset="0"/>
                <a:ea typeface="微软雅黑" charset="-122"/>
                <a:sym typeface="Arial" panose="020B0604020202090204" pitchFamily="34" charset="0"/>
              </a:endParaRPr>
            </a:p>
          </p:txBody>
        </p:sp>
        <p:sp>
          <p:nvSpPr>
            <p:cNvPr id="28" name="文本框 27"/>
            <p:cNvSpPr txBox="1"/>
            <p:nvPr>
              <p:custDataLst>
                <p:tags r:id="rId4"/>
              </p:custDataLst>
            </p:nvPr>
          </p:nvSpPr>
          <p:spPr>
            <a:xfrm>
              <a:off x="5820" y="5400"/>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动力系统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29" name="文本框 28"/>
            <p:cNvSpPr txBox="1"/>
            <p:nvPr>
              <p:custDataLst>
                <p:tags r:id="rId5"/>
              </p:custDataLst>
            </p:nvPr>
          </p:nvSpPr>
          <p:spPr>
            <a:xfrm>
              <a:off x="7040" y="5400"/>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关怀系统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sp>
          <p:nvSpPr>
            <p:cNvPr id="30" name="文本框 29"/>
            <p:cNvSpPr txBox="1"/>
            <p:nvPr>
              <p:custDataLst>
                <p:tags r:id="rId6"/>
              </p:custDataLst>
            </p:nvPr>
          </p:nvSpPr>
          <p:spPr>
            <a:xfrm>
              <a:off x="6451" y="6673"/>
              <a:ext cx="882" cy="716"/>
            </a:xfrm>
            <a:prstGeom prst="rect">
              <a:avLst/>
            </a:prstGeom>
            <a:noFill/>
          </p:spPr>
          <p:txBody>
            <a:bodyPr wrap="square" rtlCol="0" anchor="ctr" anchorCtr="0"/>
            <a:p>
              <a:pPr algn="ctr">
                <a:lnSpc>
                  <a:spcPct val="140000"/>
                </a:lnSpc>
              </a:pPr>
              <a:r>
                <a:rPr lang="zh-CN" altLang="en-US" b="1" spc="300" dirty="0">
                  <a:solidFill>
                    <a:sysClr val="window" lastClr="FFFFFF"/>
                  </a:solidFill>
                  <a:latin typeface="Arial" panose="020B0604020202090204" pitchFamily="34" charset="0"/>
                  <a:ea typeface="微软雅黑" charset="-122"/>
                  <a:sym typeface="Arial" panose="020B0604020202090204" pitchFamily="34" charset="0"/>
                </a:rPr>
                <a:t>威胁系统</a:t>
              </a:r>
              <a:endParaRPr lang="zh-CN" altLang="en-US" b="1" spc="300" dirty="0">
                <a:solidFill>
                  <a:sysClr val="window" lastClr="FFFFFF"/>
                </a:solidFill>
                <a:latin typeface="Arial" panose="020B0604020202090204" pitchFamily="34" charset="0"/>
                <a:ea typeface="微软雅黑" charset="-122"/>
                <a:sym typeface="Arial" panose="020B0604020202090204" pitchFamily="34" charset="0"/>
              </a:endParaRPr>
            </a:p>
          </p:txBody>
        </p:sp>
      </p:grpSp>
      <p:sp>
        <p:nvSpPr>
          <p:cNvPr id="2" name="动作按钮: 前进或下一项 1"/>
          <p:cNvSpPr/>
          <p:nvPr/>
        </p:nvSpPr>
        <p:spPr>
          <a:xfrm>
            <a:off x="7261860" y="5992495"/>
            <a:ext cx="883920" cy="744220"/>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心的安静，从听觉开始</a:t>
            </a:r>
            <a:endParaRPr lang="zh-CN" altLang="en-US"/>
          </a:p>
        </p:txBody>
      </p:sp>
      <p:sp>
        <p:nvSpPr>
          <p:cNvPr id="3" name="内容占位符 2"/>
          <p:cNvSpPr>
            <a:spLocks noGrp="1"/>
          </p:cNvSpPr>
          <p:nvPr>
            <p:ph idx="1"/>
          </p:nvPr>
        </p:nvSpPr>
        <p:spPr/>
        <p:txBody>
          <a:bodyPr/>
          <a:p>
            <a:r>
              <a:rPr lang="zh-CN" altLang="en-US"/>
              <a:t>一个跟“何同学”相同发现是，</a:t>
            </a:r>
            <a:r>
              <a:rPr lang="zh-CN" altLang="en-US">
                <a:solidFill>
                  <a:schemeClr val="accent1"/>
                </a:solidFill>
              </a:rPr>
              <a:t>白噪音</a:t>
            </a:r>
            <a:r>
              <a:rPr lang="zh-CN" altLang="en-US"/>
              <a:t>背景下，被试的</a:t>
            </a:r>
            <a:r>
              <a:rPr lang="zh-CN" altLang="en-US">
                <a:solidFill>
                  <a:schemeClr val="accent1"/>
                </a:solidFill>
              </a:rPr>
              <a:t>阅读时间更短，注视次数更少，阅读速度更快。</a:t>
            </a:r>
            <a:endParaRPr lang="zh-CN" altLang="en-US"/>
          </a:p>
          <a:p>
            <a:r>
              <a:rPr lang="zh-CN" altLang="en-US"/>
              <a:t>发现：</a:t>
            </a:r>
            <a:endParaRPr lang="zh-CN" altLang="en-US"/>
          </a:p>
          <a:p>
            <a:pPr lvl="1"/>
            <a:r>
              <a:rPr lang="zh-CN" altLang="en-US"/>
              <a:t>这是一种随机共振 （Stochastic Resonance, SR）现象，</a:t>
            </a:r>
            <a:r>
              <a:rPr lang="zh-CN" altLang="en-US">
                <a:solidFill>
                  <a:srgbClr val="FFFF00"/>
                </a:solidFill>
                <a:highlight>
                  <a:srgbClr val="000080"/>
                </a:highlight>
              </a:rPr>
              <a:t>适宜的白噪音会提高个体对微弱信号的觉察</a:t>
            </a:r>
            <a:r>
              <a:rPr lang="zh-CN" altLang="en-US"/>
              <a:t>。</a:t>
            </a:r>
            <a:endParaRPr lang="zh-CN" altLang="en-US"/>
          </a:p>
          <a:p>
            <a:pPr lvl="1"/>
            <a:r>
              <a:rPr lang="zh-CN" altLang="en-US"/>
              <a:t>这一现象在视觉、听觉、触</a:t>
            </a:r>
            <a:r>
              <a:rPr lang="zh-CN" altLang="en-US"/>
              <a:t>觉都得到了验证，而且在</a:t>
            </a:r>
            <a:r>
              <a:rPr lang="zh-CN" altLang="en-US">
                <a:solidFill>
                  <a:srgbClr val="FF0000"/>
                </a:solidFill>
              </a:rPr>
              <a:t>单词再认、计算速度和视觉记忆成绩</a:t>
            </a:r>
            <a:r>
              <a:rPr lang="zh-CN" altLang="en-US"/>
              <a:t>等中央加工和高级认知行为也存在 。</a:t>
            </a:r>
            <a:endParaRPr lang="zh-CN" altLang="en-US"/>
          </a:p>
          <a:p>
            <a:pPr lvl="1"/>
            <a:r>
              <a:rPr lang="zh-CN" altLang="en-US"/>
              <a:t>Rausch, Bauch 和 Bunzeck （2014）利用核磁共振探讨了 SR 发生的神经机制，发现</a:t>
            </a:r>
            <a:r>
              <a:rPr lang="zh-CN" altLang="en-US">
                <a:highlight>
                  <a:srgbClr val="00FF00"/>
                </a:highlight>
              </a:rPr>
              <a:t>白噪音选择性地增强了脑部黑质/腹侧被盖区的刺激驱动活动加强</a:t>
            </a:r>
            <a:r>
              <a:rPr lang="zh-CN" altLang="en-US"/>
              <a:t>，并指出白噪音的促进作用依赖于</a:t>
            </a:r>
            <a:r>
              <a:rPr lang="zh-CN" altLang="en-US">
                <a:solidFill>
                  <a:srgbClr val="FF0000"/>
                </a:solidFill>
              </a:rPr>
              <a:t>多巴胺能</a:t>
            </a:r>
            <a:r>
              <a:rPr lang="zh-CN" altLang="en-US"/>
              <a:t>的神经调节。</a:t>
            </a:r>
            <a:endParaRPr lang="zh-CN" altLang="en-US"/>
          </a:p>
        </p:txBody>
      </p:sp>
      <p:sp>
        <p:nvSpPr>
          <p:cNvPr id="4" name="文本框 3"/>
          <p:cNvSpPr txBox="1"/>
          <p:nvPr/>
        </p:nvSpPr>
        <p:spPr>
          <a:xfrm>
            <a:off x="685800" y="6199505"/>
            <a:ext cx="6221730" cy="268605"/>
          </a:xfrm>
          <a:prstGeom prst="rect">
            <a:avLst/>
          </a:prstGeom>
          <a:noFill/>
        </p:spPr>
        <p:txBody>
          <a:bodyPr wrap="square" rtlCol="0" anchor="t">
            <a:noAutofit/>
          </a:bodyPr>
          <a:p>
            <a:r>
              <a:rPr lang="zh-CN" altLang="en-US" sz="700"/>
              <a:t>[1]何立媛,黄有玉,王梦轩等.不同背景音对中文篇章阅读影响的眼动研究[J].心理科学,2015,38(06):1290</a:t>
            </a:r>
            <a:r>
              <a:rPr lang="en-US" altLang="zh-CN" sz="700"/>
              <a:t>-</a:t>
            </a:r>
            <a:r>
              <a:rPr lang="zh-CN" altLang="en-US" sz="700"/>
              <a:t>1295.DOI:10.16719/j.cnki.1671-6981.20150602.</a:t>
            </a:r>
            <a:endParaRPr lang="zh-CN" altLang="en-US" sz="700"/>
          </a:p>
        </p:txBody>
      </p:sp>
      <p:sp>
        <p:nvSpPr>
          <p:cNvPr id="14" name="文本框 13"/>
          <p:cNvSpPr txBox="1"/>
          <p:nvPr/>
        </p:nvSpPr>
        <p:spPr>
          <a:xfrm>
            <a:off x="784225" y="5236210"/>
            <a:ext cx="7142480" cy="829945"/>
          </a:xfrm>
          <a:prstGeom prst="rect">
            <a:avLst/>
          </a:prstGeom>
          <a:noFill/>
        </p:spPr>
        <p:txBody>
          <a:bodyPr wrap="square" rtlCol="0">
            <a:spAutoFit/>
          </a:bodyPr>
          <a:p>
            <a:pPr algn="ctr"/>
            <a:r>
              <a:rPr lang="zh-CN" altLang="en-US" sz="2400">
                <a:solidFill>
                  <a:schemeClr val="accent1">
                    <a:lumMod val="60000"/>
                    <a:lumOff val="40000"/>
                  </a:schemeClr>
                </a:solidFill>
                <a:highlight>
                  <a:srgbClr val="FFFF00"/>
                </a:highlight>
              </a:rPr>
              <a:t>简单来说，白噪音似乎让你更爽了。</a:t>
            </a:r>
            <a:endParaRPr lang="zh-CN" altLang="en-US" sz="2400">
              <a:solidFill>
                <a:schemeClr val="accent1">
                  <a:lumMod val="60000"/>
                  <a:lumOff val="40000"/>
                </a:schemeClr>
              </a:solidFill>
              <a:highlight>
                <a:srgbClr val="FFFF00"/>
              </a:highlight>
            </a:endParaRPr>
          </a:p>
          <a:p>
            <a:pPr algn="ctr"/>
            <a:r>
              <a:rPr lang="zh-CN" altLang="en-US" sz="2400">
                <a:solidFill>
                  <a:schemeClr val="accent1">
                    <a:lumMod val="60000"/>
                    <a:lumOff val="40000"/>
                  </a:schemeClr>
                </a:solidFill>
                <a:highlight>
                  <a:srgbClr val="FFFF00"/>
                </a:highlight>
              </a:rPr>
              <a:t>而在多巴胺分泌的情况下，你似乎更专注了。</a:t>
            </a:r>
            <a:endParaRPr lang="zh-CN" altLang="en-US" sz="2400">
              <a:solidFill>
                <a:schemeClr val="accent1">
                  <a:lumMod val="60000"/>
                  <a:lumOff val="40000"/>
                </a:schemeClr>
              </a:solidFill>
              <a:highlight>
                <a:srgbClr val="FFFF00"/>
              </a:highlight>
            </a:endParaRPr>
          </a:p>
        </p:txBody>
      </p:sp>
      <p:pic>
        <p:nvPicPr>
          <p:cNvPr id="15" name="图片 14" descr="截屏2023-10-11 20.39.14"/>
          <p:cNvPicPr>
            <a:picLocks noChangeAspect="1"/>
          </p:cNvPicPr>
          <p:nvPr/>
        </p:nvPicPr>
        <p:blipFill>
          <a:blip r:embed="rId1"/>
          <a:stretch>
            <a:fillRect/>
          </a:stretch>
        </p:blipFill>
        <p:spPr>
          <a:xfrm>
            <a:off x="6907530" y="484505"/>
            <a:ext cx="1455420" cy="15614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一个常见的</a:t>
            </a:r>
            <a:r>
              <a:rPr lang="zh-CN" altLang="en-US"/>
              <a:t>提问</a:t>
            </a:r>
            <a:endParaRPr lang="zh-CN" altLang="en-US"/>
          </a:p>
        </p:txBody>
      </p:sp>
      <p:sp>
        <p:nvSpPr>
          <p:cNvPr id="7" name="内容占位符 6"/>
          <p:cNvSpPr>
            <a:spLocks noGrp="1"/>
          </p:cNvSpPr>
          <p:nvPr>
            <p:ph idx="1"/>
          </p:nvPr>
        </p:nvSpPr>
        <p:spPr/>
        <p:txBody>
          <a:bodyPr/>
          <a:p>
            <a:r>
              <a:rPr lang="zh-CN" altLang="en-US"/>
              <a:t>老师，我的心静不下来，很烦，听音乐也</a:t>
            </a:r>
            <a:r>
              <a:rPr lang="zh-CN" altLang="en-US"/>
              <a:t>没用</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让我们再次进入音乐中</a:t>
            </a:r>
            <a:endParaRPr lang="zh-CN" altLang="en-US"/>
          </a:p>
        </p:txBody>
      </p:sp>
      <p:sp>
        <p:nvSpPr>
          <p:cNvPr id="3" name="内容占位符 2"/>
          <p:cNvSpPr>
            <a:spLocks noGrp="1"/>
          </p:cNvSpPr>
          <p:nvPr>
            <p:ph idx="1"/>
          </p:nvPr>
        </p:nvSpPr>
        <p:spPr/>
        <p:txBody>
          <a:bodyPr/>
          <a:p>
            <a:r>
              <a:rPr lang="zh-CN" altLang="en-US"/>
              <a:t>第一段</a:t>
            </a:r>
            <a:endParaRPr lang="zh-CN" altLang="en-US"/>
          </a:p>
          <a:p>
            <a:r>
              <a:rPr lang="zh-CN" altLang="en-US"/>
              <a:t>第二段</a:t>
            </a:r>
            <a:endParaRPr lang="zh-CN" altLang="en-US"/>
          </a:p>
          <a:p>
            <a:r>
              <a:rPr lang="zh-CN" altLang="en-US"/>
              <a:t>第三段</a:t>
            </a:r>
            <a:endParaRPr lang="zh-CN" altLang="en-US"/>
          </a:p>
          <a:p>
            <a:endParaRPr lang="zh-CN" altLang="en-US"/>
          </a:p>
          <a:p>
            <a:r>
              <a:rPr lang="zh-CN" altLang="en-US"/>
              <a:t>提问：听到这段音乐，你脑海有什么</a:t>
            </a:r>
            <a:r>
              <a:rPr lang="zh-CN" altLang="en-US"/>
              <a:t>画面？</a:t>
            </a:r>
            <a:endParaRPr lang="zh-CN" altLang="en-US"/>
          </a:p>
        </p:txBody>
      </p:sp>
      <p:pic>
        <p:nvPicPr>
          <p:cNvPr id="4" name="图片 3" descr="/Users/siriusjoe/Library/Containers/com.kingsoft.wpsoffice.mac/Data/tmp/photoedit2/20231011212829/temp.pngtemp"/>
          <p:cNvPicPr>
            <a:picLocks noChangeAspect="1"/>
          </p:cNvPicPr>
          <p:nvPr/>
        </p:nvPicPr>
        <p:blipFill>
          <a:blip r:embed="rId1"/>
          <a:srcRect l="22768" r="19043"/>
          <a:stretch>
            <a:fillRect/>
          </a:stretch>
        </p:blipFill>
        <p:spPr>
          <a:xfrm>
            <a:off x="7143750" y="0"/>
            <a:ext cx="2000250" cy="159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同一刺激，感受不同</a:t>
            </a:r>
            <a:endParaRPr lang="zh-CN" altLang="en-US"/>
          </a:p>
        </p:txBody>
      </p:sp>
      <p:sp>
        <p:nvSpPr>
          <p:cNvPr id="3" name="内容占位符 2"/>
          <p:cNvSpPr>
            <a:spLocks noGrp="1"/>
          </p:cNvSpPr>
          <p:nvPr>
            <p:ph idx="1"/>
          </p:nvPr>
        </p:nvSpPr>
        <p:spPr/>
        <p:txBody>
          <a:bodyPr/>
          <a:p>
            <a:r>
              <a:rPr lang="zh-CN" altLang="en-US"/>
              <a:t>大家看看，不同的同学，对于音乐的理解，是不是不一样？会带来不同的画面？</a:t>
            </a:r>
            <a:endParaRPr lang="zh-CN" altLang="en-US"/>
          </a:p>
          <a:p>
            <a:r>
              <a:rPr lang="zh-CN" altLang="en-US"/>
              <a:t>这是基于过去的记忆带来的差异（比如有无玩过</a:t>
            </a:r>
            <a:r>
              <a:rPr lang="zh-CN" altLang="en-US"/>
              <a:t>原神）</a:t>
            </a:r>
            <a:endParaRPr lang="zh-CN" altLang="en-US"/>
          </a:p>
          <a:p>
            <a:endParaRPr lang="zh-CN" altLang="en-US"/>
          </a:p>
          <a:p>
            <a:r>
              <a:rPr lang="zh-CN" altLang="en-US"/>
              <a:t>对于同一刺激（例如图像和声音）的感受，不同的个体可能会有不同程度的差异，这主要受到多种因素的影响，包括</a:t>
            </a:r>
            <a:r>
              <a:rPr lang="zh-CN" altLang="en-US">
                <a:highlight>
                  <a:srgbClr val="FFFF00"/>
                </a:highlight>
              </a:rPr>
              <a:t>感官敏感度、潜在的神经生物学机制和个人特质</a:t>
            </a:r>
            <a:r>
              <a:rPr lang="zh-CN" altLang="en-US"/>
              <a:t>。</a:t>
            </a:r>
            <a:endParaRPr lang="zh-CN" altLang="en-US"/>
          </a:p>
        </p:txBody>
      </p:sp>
    </p:spTree>
  </p:cSld>
  <p:clrMapOvr>
    <a:masterClrMapping/>
  </p:clrMapOvr>
</p:sld>
</file>

<file path=ppt/tags/tag1.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1"/>
  <p:tag name="KSO_WM_UNIT_ID" val="diagram789_2*n_i*1_1"/>
  <p:tag name="KSO_WM_UNIT_CLEAR" val="1"/>
  <p:tag name="KSO_WM_UNIT_LAYERLEVEL" val="1_1"/>
  <p:tag name="KSO_WM_DIAGRAM_GROUP_CODE" val="n1-1"/>
</p:tagLst>
</file>

<file path=ppt/tags/tag10.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1"/>
  <p:tag name="KSO_WM_UNIT_ID" val="diagram789_2*n_h_f*1_2_1"/>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4"/>
  <p:tag name="KSO_WM_UNIT_ID" val="diagram789_2*n_h_f*1_2_4"/>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5"/>
  <p:tag name="KSO_WM_UNIT_ID" val="diagram789_2*n_h_f*1_2_5"/>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1"/>
  <p:tag name="KSO_WM_UNIT_ID" val="diagram789_2*n_i*1_1"/>
  <p:tag name="KSO_WM_UNIT_CLEAR" val="1"/>
  <p:tag name="KSO_WM_UNIT_LAYERLEVEL" val="1_1"/>
  <p:tag name="KSO_WM_DIAGRAM_GROUP_CODE" val="n1-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2"/>
  <p:tag name="KSO_WM_UNIT_ID" val="diagram789_2*n_i*1_2"/>
  <p:tag name="KSO_WM_UNIT_CLEAR" val="1"/>
  <p:tag name="KSO_WM_UNIT_LAYERLEVEL" val="1_1"/>
  <p:tag name="KSO_WM_DIAGRAM_GROUP_CODE" val="n1-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3"/>
  <p:tag name="KSO_WM_UNIT_ID" val="diagram789_2*n_i*1_3"/>
  <p:tag name="KSO_WM_UNIT_CLEAR" val="1"/>
  <p:tag name="KSO_WM_UNIT_LAYERLEVEL" val="1_1"/>
  <p:tag name="KSO_WM_DIAGRAM_GROUP_CODE" val="n1-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4"/>
  <p:tag name="KSO_WM_UNIT_ID" val="diagram789_2*n_i*1_4"/>
  <p:tag name="KSO_WM_UNIT_CLEAR" val="1"/>
  <p:tag name="KSO_WM_UNIT_LAYERLEVEL" val="1_1"/>
  <p:tag name="KSO_WM_DIAGRAM_GROUP_CODE" val="n1-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5"/>
  <p:tag name="KSO_WM_UNIT_ID" val="diagram789_2*n_i*1_5"/>
  <p:tag name="KSO_WM_UNIT_CLEAR" val="1"/>
  <p:tag name="KSO_WM_UNIT_LAYERLEVEL" val="1_1"/>
  <p:tag name="KSO_WM_DIAGRAM_GROUP_CODE" val="n1-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6"/>
  <p:tag name="KSO_WM_UNIT_ID" val="diagram789_2*n_i*1_6"/>
  <p:tag name="KSO_WM_UNIT_CLEAR" val="1"/>
  <p:tag name="KSO_WM_UNIT_LAYERLEVEL" val="1_1"/>
  <p:tag name="KSO_WM_DIAGRAM_GROUP_CODE" val="n1-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1_1"/>
  <p:tag name="KSO_WM_UNIT_ID" val="diagram789_2*n_h_f*1_1_1"/>
  <p:tag name="KSO_WM_UNIT_CLEAR" val="1"/>
  <p:tag name="KSO_WM_UNIT_LAYERLEVEL" val="1_1_1"/>
  <p:tag name="KSO_WM_UNIT_VALUE" val="54"/>
  <p:tag name="KSO_WM_UNIT_HIGHLIGHT" val="0"/>
  <p:tag name="KSO_WM_UNIT_COMPATIBLE" val="0"/>
  <p:tag name="KSO_WM_UNIT_PRESET_TEXT_INDEX" val="4"/>
  <p:tag name="KSO_WM_UNIT_PRESET_TEXT_LEN" val="26"/>
  <p:tag name="KSO_WM_DIAGRAM_GROUP_CODE" val="n1-1"/>
</p:tagLst>
</file>

<file path=ppt/tags/tag2.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2"/>
  <p:tag name="KSO_WM_UNIT_ID" val="diagram789_2*n_i*1_2"/>
  <p:tag name="KSO_WM_UNIT_CLEAR" val="1"/>
  <p:tag name="KSO_WM_UNIT_LAYERLEVEL" val="1_1"/>
  <p:tag name="KSO_WM_DIAGRAM_GROUP_CODE" val="n1-1"/>
</p:tagLst>
</file>

<file path=ppt/tags/tag20.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3"/>
  <p:tag name="KSO_WM_UNIT_ID" val="diagram789_2*n_h_f*1_2_3"/>
  <p:tag name="KSO_WM_UNIT_CLEAR" val="1"/>
  <p:tag name="KSO_WM_UNIT_LAYERLEVEL" val="1_1_1"/>
  <p:tag name="KSO_WM_UNIT_VALUE" val="30"/>
  <p:tag name="KSO_WM_UNIT_HIGHLIGHT" val="0"/>
  <p:tag name="KSO_WM_UNIT_COMPATIBLE" val="0"/>
  <p:tag name="KSO_WM_DIAGRAM_GROUP_CODE" val="n1-1"/>
  <p:tag name="KSO_WM_UNIT_PRESET_TEXT" val="LOREM"/>
  <p:tag name="KSO_WM_UNIT_FILL_FORE_SCHEMECOLOR_INDEX" val="7"/>
  <p:tag name="KSO_WM_UNI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2"/>
  <p:tag name="KSO_WM_UNIT_ID" val="diagram789_2*n_h_f*1_2_2"/>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22.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1"/>
  <p:tag name="KSO_WM_UNIT_ID" val="diagram789_2*n_h_f*1_2_1"/>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4"/>
  <p:tag name="KSO_WM_UNIT_ID" val="diagram789_2*n_h_f*1_2_4"/>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5"/>
  <p:tag name="KSO_WM_UNIT_ID" val="diagram789_2*n_h_f*1_2_5"/>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25.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26.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1_1"/>
  <p:tag name="KSO_WM_UNIT_LAYERLEVEL" val="1_1_1"/>
  <p:tag name="KSO_WM_UNIT_HIGHLIGHT" val="0"/>
  <p:tag name="KSO_WM_UNIT_COMPATIBLE" val="0"/>
  <p:tag name="KSO_WM_DIAGRAM_GROUP_CODE" val="q1-1"/>
  <p:tag name="KSO_WM_UNIT_ID" val="diagram20174797_1*q_h_f*1_1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27.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2_1"/>
  <p:tag name="KSO_WM_UNIT_LAYERLEVEL" val="1_1_1"/>
  <p:tag name="KSO_WM_UNIT_HIGHLIGHT" val="0"/>
  <p:tag name="KSO_WM_UNIT_COMPATIBLE" val="0"/>
  <p:tag name="KSO_WM_DIAGRAM_GROUP_CODE" val="q1-1"/>
  <p:tag name="KSO_WM_UNIT_ID" val="diagram20174797_1*q_h_f*1_2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28.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3_1"/>
  <p:tag name="KSO_WM_UNIT_LAYERLEVEL" val="1_1_1"/>
  <p:tag name="KSO_WM_UNIT_HIGHLIGHT" val="0"/>
  <p:tag name="KSO_WM_UNIT_COMPATIBLE" val="0"/>
  <p:tag name="KSO_WM_DIAGRAM_GROUP_CODE" val="q1-1"/>
  <p:tag name="KSO_WM_UNIT_ID" val="diagram20174797_1*q_h_f*1_3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1"/>
  <p:tag name="KSO_WM_UNIT_ID" val="diagram20174797_1*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Lst>
</file>

<file path=ppt/tags/tag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3"/>
  <p:tag name="KSO_WM_UNIT_ID" val="diagram789_2*n_i*1_3"/>
  <p:tag name="KSO_WM_UNIT_CLEAR" val="1"/>
  <p:tag name="KSO_WM_UNIT_LAYERLEVEL" val="1_1"/>
  <p:tag name="KSO_WM_DIAGRAM_GROUP_CODE" val="n1-1"/>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1"/>
  <p:tag name="KSO_WM_UNIT_ID" val="diagram20174797_1*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6"/>
  <p:tag name="KSO_WM_UNIT_TEX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1"/>
  <p:tag name="KSO_WM_UNIT_ID" val="diagram20174797_1*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6"/>
  <p:tag name="KSO_WM_UNIT_TEXT_FILL_TYPE" val="1"/>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2_2"/>
  <p:tag name="KSO_WM_UNIT_ID" val="diagram20174797_1*q_h_a*1_2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38.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39.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4"/>
  <p:tag name="KSO_WM_UNIT_ID" val="diagram789_2*n_i*1_4"/>
  <p:tag name="KSO_WM_UNIT_CLEAR" val="1"/>
  <p:tag name="KSO_WM_UNIT_LAYERLEVEL" val="1_1"/>
  <p:tag name="KSO_WM_DIAGRAM_GROUP_CODE" val="n1-1"/>
</p:tagLst>
</file>

<file path=ppt/tags/tag40.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41.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1_1"/>
  <p:tag name="KSO_WM_UNIT_LAYERLEVEL" val="1_1_1"/>
  <p:tag name="KSO_WM_UNIT_HIGHLIGHT" val="0"/>
  <p:tag name="KSO_WM_UNIT_COMPATIBLE" val="0"/>
  <p:tag name="KSO_WM_DIAGRAM_GROUP_CODE" val="q1-1"/>
  <p:tag name="KSO_WM_UNIT_ID" val="diagram20174797_1*q_h_f*1_1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2_1"/>
  <p:tag name="KSO_WM_UNIT_LAYERLEVEL" val="1_1_1"/>
  <p:tag name="KSO_WM_UNIT_HIGHLIGHT" val="0"/>
  <p:tag name="KSO_WM_UNIT_COMPATIBLE" val="0"/>
  <p:tag name="KSO_WM_DIAGRAM_GROUP_CODE" val="q1-1"/>
  <p:tag name="KSO_WM_UNIT_ID" val="diagram20174797_1*q_h_f*1_2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43.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f"/>
  <p:tag name="KSO_WM_UNIT_INDEX" val="1_3_1"/>
  <p:tag name="KSO_WM_UNIT_LAYERLEVEL" val="1_1_1"/>
  <p:tag name="KSO_WM_UNIT_HIGHLIGHT" val="0"/>
  <p:tag name="KSO_WM_UNIT_COMPATIBLE" val="0"/>
  <p:tag name="KSO_WM_DIAGRAM_GROUP_CODE" val="q1-1"/>
  <p:tag name="KSO_WM_UNIT_ID" val="diagram20174797_1*q_h_f*1_3_1"/>
  <p:tag name="KSO_WM_UNIT_NOCLEAR" val="0"/>
  <p:tag name="KSO_WM_UNIT_DIAGRAM_ISNUMVISUAL" val="0"/>
  <p:tag name="KSO_WM_UNIT_DIAGRAM_ISREFERUNIT" val="0"/>
  <p:tag name="KSO_WM_UNIT_PRESET_TEXT" val="单击此处添加文本具体内容，简明扼要的阐述您的观点。根据需要可酌情增减文字，以便观者准确的理解您传达的思想。"/>
  <p:tag name="KSO_WM_UNIT_VALUE" val="70"/>
  <p:tag name="KSO_WM_UNIT_TEXT_FILL_FORE_SCHEMECOLOR_INDEX" val="13"/>
  <p:tag name="KSO_WM_UNIT_TEXT_FILL_TYPE" val="1"/>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1"/>
  <p:tag name="KSO_WM_UNIT_ID" val="diagram20174797_1*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6"/>
  <p:tag name="KSO_WM_UNIT_TEXT_FILL_TYPE" val="1"/>
</p:tagLst>
</file>

<file path=ppt/tags/tag45.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1"/>
  <p:tag name="KSO_WM_UNIT_ID" val="diagram20174797_1*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6"/>
  <p:tag name="KSO_WM_UNIT_TEXT_FILL_TYPE" val="1"/>
</p:tagLst>
</file>

<file path=ppt/tags/tag46.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1"/>
  <p:tag name="KSO_WM_UNIT_ID" val="diagram20174797_1*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6"/>
  <p:tag name="KSO_WM_UNIT_TEXT_FILL_TYPE" val="1"/>
</p:tagLst>
</file>

<file path=ppt/tags/tag47.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49.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5"/>
  <p:tag name="KSO_WM_UNIT_ID" val="diagram789_2*n_i*1_5"/>
  <p:tag name="KSO_WM_UNIT_CLEAR" val="1"/>
  <p:tag name="KSO_WM_UNIT_LAYERLEVEL" val="1_1"/>
  <p:tag name="KSO_WM_DIAGRAM_GROUP_CODE" val="n1-1"/>
</p:tagLst>
</file>

<file path=ppt/tags/tag50.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2_2"/>
  <p:tag name="KSO_WM_UNIT_ID" val="diagram20174797_1*q_h_a*1_2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51.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52.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53.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20174797"/>
  <p:tag name="KSO_WM_TAG_VERSION" val="1.0"/>
  <p:tag name="KSO_WM_BEAUTIFY_FLAG" val="#wm#"/>
  <p:tag name="KSO_WM_UNIT_TYPE" val="q_h_a"/>
  <p:tag name="KSO_WM_UNIT_INDEX" val="1_1_1"/>
  <p:tag name="KSO_WM_UNIT_LAYERLEVEL" val="1_1_1"/>
  <p:tag name="KSO_WM_UNIT_HIGHLIGHT" val="0"/>
  <p:tag name="KSO_WM_UNIT_COMPATIBLE" val="0"/>
  <p:tag name="KSO_WM_DIAGRAM_GROUP_CODE" val="q1-1"/>
  <p:tag name="KSO_WM_UNIT_ID" val="diagram20174797_1*q_h_a*1_1_1"/>
  <p:tag name="KSO_WM_UNIT_ISCONTENTSTITLE" val="0"/>
  <p:tag name="KSO_WM_UNIT_NOCLEAR" val="0"/>
  <p:tag name="KSO_WM_UNIT_DIAGRAM_ISNUMVISUAL" val="0"/>
  <p:tag name="KSO_WM_UNIT_DIAGRAM_ISREFERUNIT" val="0"/>
  <p:tag name="KSO_WM_UNIT_PRESET_TEXT" val="单击此处添加标题"/>
  <p:tag name="KSO_WM_UNIT_VALUE" val="10"/>
  <p:tag name="KSO_WM_UNIT_TEXT_FILL_FORE_SCHEMECOLOR_INDEX" val="13"/>
  <p:tag name="KSO_WM_UNIT_TEXT_FILL_TYPE" val="1"/>
</p:tagLst>
</file>

<file path=ppt/tags/tag55.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56.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57.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58.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59.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6"/>
  <p:tag name="KSO_WM_UNIT_ID" val="diagram789_2*n_i*1_6"/>
  <p:tag name="KSO_WM_UNIT_CLEAR" val="1"/>
  <p:tag name="KSO_WM_UNIT_LAYERLEVEL" val="1_1"/>
  <p:tag name="KSO_WM_DIAGRAM_GROUP_CODE" val="n1-1"/>
</p:tagLst>
</file>

<file path=ppt/tags/tag60.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61.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62.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63.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64.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2_2"/>
  <p:tag name="KSO_WM_UNIT_ID" val="diagram20174797_1*q_h_a*1_2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65.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66.xml><?xml version="1.0" encoding="utf-8"?>
<p:tagLst xmlns:p="http://schemas.openxmlformats.org/presentationml/2006/main">
  <p:tag name="KSO_WM_MEDIACOVER_FLAG" val="1"/>
  <p:tag name="KSO_WM_UNIT_MEDIACOVER_BTN_STATE" val="1"/>
</p:tagLst>
</file>

<file path=ppt/tags/tag67.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68.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69.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1_1"/>
  <p:tag name="KSO_WM_UNIT_ID" val="diagram789_2*n_h_f*1_1_1"/>
  <p:tag name="KSO_WM_UNIT_CLEAR" val="1"/>
  <p:tag name="KSO_WM_UNIT_LAYERLEVEL" val="1_1_1"/>
  <p:tag name="KSO_WM_UNIT_VALUE" val="54"/>
  <p:tag name="KSO_WM_UNIT_HIGHLIGHT" val="0"/>
  <p:tag name="KSO_WM_UNIT_COMPATIBLE" val="0"/>
  <p:tag name="KSO_WM_UNIT_PRESET_TEXT_INDEX" val="4"/>
  <p:tag name="KSO_WM_UNIT_PRESET_TEXT_LEN" val="26"/>
  <p:tag name="KSO_WM_DIAGRAM_GROUP_CODE" val="n1-1"/>
</p:tagLst>
</file>

<file path=ppt/tags/tag70.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71.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2_2"/>
  <p:tag name="KSO_WM_UNIT_ID" val="diagram20174797_1*q_h_a*1_2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72.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2_2"/>
  <p:tag name="KSO_WM_UNIT_ID" val="diagram20174797_1*q_h_i*1_2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3_2"/>
  <p:tag name="KSO_WM_UNIT_ID" val="diagram20174797_1*q_h_i*1_3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TEXT_FILL_FORE_SCHEMECOLOR_INDEX" val="13"/>
  <p:tag name="KSO_WM_UNIT_TEXT_FILL_TYPE"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i"/>
  <p:tag name="KSO_WM_UNIT_INDEX" val="1_1_2"/>
  <p:tag name="KSO_WM_UNIT_ID" val="diagram20174797_1*q_h_i*1_1_2"/>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TEXT_FILL_FORE_SCHEMECOLOR_INDEX" val="13"/>
  <p:tag name="KSO_WM_UNIT_TEXT_FILL_TYPE"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1_2"/>
  <p:tag name="KSO_WM_UNIT_ID" val="diagram20174797_1*q_h_a*1_1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2_2"/>
  <p:tag name="KSO_WM_UNIT_ID" val="diagram20174797_1*q_h_a*1_2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78.xml><?xml version="1.0" encoding="utf-8"?>
<p:tagLst xmlns:p="http://schemas.openxmlformats.org/presentationml/2006/main">
  <p:tag name="KSO_WM_TAG_VERSION" val="1.0"/>
  <p:tag name="KSO_WM_BEAUTIFY_FLAG" val="#wm#"/>
  <p:tag name="KSO_WM_TEMPLATE_CATEGORY" val="diagram"/>
  <p:tag name="KSO_WM_TEMPLATE_INDEX" val="20174797"/>
  <p:tag name="KSO_WM_UNIT_TYPE" val="q_h_a"/>
  <p:tag name="KSO_WM_UNIT_INDEX" val="1_3_2"/>
  <p:tag name="KSO_WM_UNIT_ID" val="diagram20174797_1*q_h_a*1_3_2"/>
  <p:tag name="KSO_WM_UNIT_LAYERLEVEL" val="1_1_1"/>
  <p:tag name="KSO_WM_UNIT_HIGHLIGHT" val="0"/>
  <p:tag name="KSO_WM_UNIT_COMPATIBLE" val="0"/>
  <p:tag name="KSO_WM_DIAGRAM_GROUP_CODE" val="q1-1"/>
  <p:tag name="KSO_WM_UNIT_ISCONTENTSTITLE" val="0"/>
  <p:tag name="KSO_WM_UNIT_NOCLEAR" val="0"/>
  <p:tag name="KSO_WM_UNIT_DIAGRAM_ISNUMVISUAL" val="0"/>
  <p:tag name="KSO_WM_UNIT_DIAGRAM_ISREFERUNIT" val="0"/>
  <p:tag name="KSO_WM_UNIT_PRESET_TEXT" val="添加标题"/>
  <p:tag name="KSO_WM_UNIT_VALUE" val="6"/>
  <p:tag name="KSO_WM_UNIT_TEXT_FILL_FORE_SCHEMECOLOR_INDEX" val="14"/>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3"/>
  <p:tag name="KSO_WM_UNIT_ID" val="diagram789_2*n_h_f*1_2_3"/>
  <p:tag name="KSO_WM_UNIT_CLEAR" val="1"/>
  <p:tag name="KSO_WM_UNIT_LAYERLEVEL" val="1_1_1"/>
  <p:tag name="KSO_WM_UNIT_VALUE" val="30"/>
  <p:tag name="KSO_WM_UNIT_HIGHLIGHT" val="0"/>
  <p:tag name="KSO_WM_UNIT_COMPATIBLE" val="0"/>
  <p:tag name="KSO_WM_DIAGRAM_GROUP_CODE" val="n1-1"/>
  <p:tag name="KSO_WM_UNIT_PRESET_TEXT" val="LOREM"/>
  <p:tag name="KSO_WM_UNIT_FILL_FORE_SCHEMECOLOR_INDEX" val="7"/>
  <p:tag name="KSO_WM_UNIT_FILL_TYPE" val="1"/>
</p:tagLst>
</file>

<file path=ppt/tags/tag9.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2"/>
  <p:tag name="KSO_WM_UNIT_ID" val="diagram789_2*n_h_f*1_2_2"/>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6"/>
  <p:tag name="KSO_WM_UNIT_FILL_TYPE" val="1"/>
</p:tagLst>
</file>

<file path=ppt/theme/_rels/theme1.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木材纹理">
  <a:themeElements>
    <a:clrScheme name="木材纹理">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木材纹理">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Tk5MDIzNDQ1NDgzIiwKCSJHcm91cElkIiA6ICI3MzQxODA3MSIsCgkiSW1hZ2UiIDogImlWQk9SdzBLR2dvQUFBQU5TVWhFVWdBQUE2OEFBQUlnQ0FZQUFBQnFDVjlRQUFBQUNYQklXWE1BQUFzVEFBQUxFd0VBbXB3WUFBQWdBRWxFUVZSNG5PemRlVnhVNWY0SDhNOHpHeWdndUdIdXVPQVM2eHd5MTlLc3ZFbFdMbDF6VFZPenRKdExwbVZxMmVJMTBkSzByT3Z5VTh1YnFXbm1VbDd0cW1scVlzeXdwaUlodUNDNHhnN0R6SGwrZnloY1NWUlU0Q0R6ZWI5ZXZKZzVaODQ1bjZPQzg1MW5BNG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vSEFpdEF4QVJFUkdSY3pLYnpYV2xsSzBBdEFUUVVBalJTRXJaV0FqUkNJQ25FS0lhZ09vQXF1SEsrOVpjS1dVT2dCd0FHUURPQURnbGhEZ0ZJQVZBZ3MxbWk0K05qVTNUNUlhSXFGeXhlQ1VpSWlLaWN1Zm41K2R1TXBsQ0FIUUUwQldBSW9Ud0xxZkxYWlJTV2dIOERPQmdlbnI2YjRtSmllbmxkQzBpcWlBc1hvbUlpSWlvWEFRRUJMUXhHQXhQQXVnbmhIZ1FnUDdhL2JWcTFVTGp4bzNSdUhGamVIdDdvMTY5ZXZEMjlvYTN0emM4UER6ZzZ1b0tGeGNYdUxxNkFnRHk4L09SbjUrUHZMdzhaR1ZsNGR5NWMwaExTME5hV2hyT256K1BVNmRPNGRTcFU3aHc0Y0pmb3ppa2xCWUFHKzEyKzdhWW1KaVlpcmgvSWlwYkxGNkppSWlJcU13RUJBUTBOeGdNZzRRUWd3RzBLZHp1NXVhR3RtM2J3dC9mSCszYXRVUGJ0bTNoNmVsWkxobXlzckp3NU1nUkhENThHREV4TVRoeTVBZ3lNek92ZlVtaWxISzF3K0g0T2pvNitsaTVoQ0NpTXNmaWxZaUlpSWp1bGpFa0pLU0hxcXF2Q0NGNkZtNXMyclFwT25ic2lCNDllaUFnSUFBNm5VNlRjS3FxNHNpUkk5aXhZd2NPSERpQXhNVEVvbjFTeWwxQ2lFL3o4L08zeGNYRjJUUUpTRVNsd3VLVmlJaUlpTzZJbjUrZnljWEZaVENBbVFDYUFFQ2RPblhRczJkUDlPN2RHejQrUGxyR3U2SFRwMDlqOCtiTjJMWnRHMUpUVXdzM3Awb3AzNzE4K2ZMS3BLU2tQQzN6RVZISldMd1NFUkVSMFcwSkNRa3hxcW82RU1DN1FnZ2ZBR2pYcmgzNjlldUg3dDI3UTYvWDMvVDR5a0pWVmV6YnR3L3IxNi9IcjcvK0Npa2xBS1NvcWpvekt5dnJ5NFNFaEh5dE14TFIvN0I0SlNJaUlxSlNDdzRPYmllRVdDS0VDQWFBRGgwNllNeVlNZkQzOTljNjJsMDVmdnc0Rmk5ZWpMMTc5eFp1T2diZ1JZdkZzay9EV0VSMERSYXZSRVJFUkhSTHpaczM5L1R5OG5vWHdEZ0FJaWdvQ0JNblRrUkFRSURXMGNwVWZIdzg1cytmai9Ed2NBQ1FBSmJsNU9STVBYcjA2RVdOb3hFNVBSYXZSRVJFUkhSVGlxS0VTQ2szQ0NHYWVucDY0aC8vK0FmNjlPa0RJYXJtVzBrcEpiWnYzNDRGQ3hZVUxydVRLb1Q0ZTBSRXhDOWFaeU55WnZmR2dBUWlJaUlpMG9TaUtLTUJiQlJDMUhyc3NjZncyV2Vmd1d3MlY5bkNGUUNFRVBEMTlVV2ZQbjF3NGNJRnhNZkh1d040dm43OStsbG56NTc5VmV0OFJNNnE2djdXSVNJaUlxSTdGaElTWXBSU2ZnRmdoTWxrd3ZqeDR6Rmd3QUN0WTJsaTgrYk5tRE5uRHZMeThpQ2wvRFl6TTNNSUozTWlxbmdzWG9tSWlJaW9HQjhmSDllYU5XditXd2pSMTl2YkcyRmhZVlZ1Yk92dE9uNzhPRjUvL1hXY1BuMGFVc3FmSEE1SDcram82R3l0Y3hFNUV4YXZSRVJFUkZRa01ERFF6V0F3YkFEd3QwYU5HbUhKa2lXb1Y2K2UxckVxaFV1WExtSE1tREZJU0VpQWxQSkFlbnA2YUdKaVlycld1WWljaFU3ckFFUkVSRVJVYVJqMWV2MTZBSDlyM3J3NVZxeFl3Y0wxR3JWcTFjTFNwVXR4Ly8zM1F3alJ5ZFBUOHdjL1B6K1Qxcm1JbkFXTFZ5SWlJaUlDQUpqTjVubENpSjVObWpUQjh1WExVYXRXTGEwalZUbzFhdFRBRjE5OGdWYXRXa0VJMGNsa01pM1RPaE9ScytCc3cwUkVSRVFFUlZGZUVrSzg3K25waVgvOTYxL3c5dmJXT2xLbFpUS1o4TkJERDJINzl1M0l6YzBOcWxldm5pMDFOWlhMNkJDVk00NTVKU0lpSW5KeS92NytnU2FUeVdJMEd2VUxGeTdFZ3c4K3FIV2tlMEpjWEJ4R2pScUYvUHg4VlVyNVVHUms1QUd0TXhGVlpldzJURVJFUk9UY2pFYWpjVGtBL2NpUkkxbTQzZ1kvUHo5TW1qUUpRZ2lkVHFkYnh2R3ZST1dMeFNzUkVSR1JFek9iemE4S0lSN3c5ZlhGaUJFanRJNXp6K25idHkrQ2dvSUFvSzNKWkhwWDZ6eEVWUm03RFJNUkVSRTVLWDkvLzhaR28vRzQwV2gwV2JseUpkcTJiYXQxcEh0U1VsSVNCZ3dZZ0lLQ0FwdXFxdjZSa1pISHRjNUVWQld4NVpXSWlJaklTUm1OeG1sQ0NKZlEwRkFXcm5mQng4Y0hRNFlNQVFDVFRxZjdVT3M4UkZVVlcxNkppSWlJbkpDL3YzOWprOGwwd21BdzZEZHUzSWlHRFJ0cUhlbWVkdjc4ZVR6MTFGT3cyV3lxbExJTlcxK0p5aDViWG9tSWlJaWNrTkZvSEExQTM3MTdkeGF1WmFCdTNicm8xNjhmaEJBNkljUVVyZk1RVlVVc1hvbUlpSWljakorZm4wa0k4VElBakJ3NVV1czRWY2JBZ1FNTEh6N2JzbVZMRnkyekVGVkZMRjZKaUlpSW5JeUxpOHNqQU9xMGFkTUdMVnUyMURwT2xkR29VU09FaElSQUNPSGw3dTcrck5aNWlLb2FGcTlFUkVSRXp1ZHBBT2pldmJ1bUlWUlYxZlQ2NWFGWHIxNEFBQ0ZFSDQyakVGVTVMRjZKaUlpSW5Jc0EwQWNBSG4zMFVjMUNuRHg1RWdNR0RNRFdyVnZMN0p5SERoM0MyclZyY2Z5NGRuTWx0V3ZYRGdBZ2hPZ0tUbzVLVktaWXZCSVJFUkU1a1lDQWdHWUE2bnQ3ZThQSHgwZXpISFhxMUlFUUF1Ky8vejVpWW1MdStuelIwZEVZUDM0OHdzTENzSG56NWpKSWVHZnExNitQUm8wYUFVQ2R3TUJBUDgyQ0VGVkJMRjZKaUlpSW5JakJZRkFBb0hYcjFwcm1xRjY5T3NMQ3dtQXltZkRUVHovZDFia1NFeE14WWNJRWVIaDRJRFEwRkY5Ly9UWFdyVnRYUmtsdlgwaElDQURBWURCMDB5d0VVUlZrMERvQUVSRVJFVldvK3dHZ1JZc1c1WDZoZWZQbVljMmFOYmQ4M2VyVnE3RjY5ZW9iN28rSWlMamh2cU5IaitJZi8vZ0hDZ29Lc0hEaFF0eC8vLzJ3Mld3SUN3c0RBUFR2My8vMmc5K2xObTNhNFB2dnZ3ZUF3QXEvT0ZFVnh1S1ZpSWlJeUlrSUlmd0JWT2dzdzVNbVRicHVXMzUrUGx4Y2JyNmF6RTgvL1lTb3FLaWI3cDg1Y3laME9oMCsrZVFUK1B2N0F3RGVmLzk5Mk8xMnpKa3pCeWRQbnNTRUNSTmdNRlRjMjk3R2pSc0RBS1NVelN2c29rUk9nTVVyRVJFUmtST1JVallWUWhTT3k2d1Fnd1lOS3ZiY2JyZWpUNTgrTUp2TmVPKzk5MjU0WEZKU1VvbkZhMjV1TGo3NTVCT3NYNzhlOWVyVnc0SUZDOUNxVmF1aS9TYVRDWFBuemtWWVdCaldyRm1EcUtnb3pKdzVzMEphbXdHZ2J0MjZoUS92cTVBTEVqa0pqbmtsSWlJaWNpNE5nQ3NUSnBXM0ZpMWFvRXVYTHRkdDM3SmxDMUpTVW9vVm5DWHg5Zlc5N3ZoZmZ2a0Z6ejMzSE5hdlg0OE9IVHJnMy8vK2Q0bm4wZWwwZVBQTk56RjkrblFrSmlaaTRNQ0JtRE5uRGk1Y3VIQjNOMVVLTld2V0xIeFkvbi9JUkVSRVJFUkVWWkdpS09tS29zaXNyQ3lwQlp2TkprTkRRMlhQbmoxbGZuNStxWStMajQrWFk4ZU9sWXFpeU02ZE84czFhOVpJVlZWTGRXeFNVcEljTm15WVZCUkZkdWpRUVM1ZHV2Uk80NWRLVGs2T1ZCUkZLb3FTcGZYZk4xRlZ3bTdEUkVSRVJMZWdLRW92QUJzQkdMWE9VZ1ljQUc0NTN2UnVwYVdsSVQ0Ky9ycnRGb3NGcWFtcDZOV3JGdzRkT2xUcTgzbDVlU0U4UEJ6ZHVuWEQ2Nisvamw2OWVtSHUzTG1sUHI1aHc0YVlOV3NXRmk5ZWpBNGRPcFQ2dUR0aE5CYjlNeW5mUDJRaUo4UGlsWWlJaU9nV3BKVGRoQkJWb1hBdG9xcHF1WjQvUER3Y00yZk92T0grclZ1M1l1dldyYVUrWDBSRUJEWnUzRmcwR2RLVUtWT3VlODBQUC95QTJOallFdmQ1ZUhqZ2lTZWVRSThlUGFEVGxlL0l1WUtDZ3FLSDVYb2hJaWZENHBXSWlJaW9sS1NVazZ4VzY4ZGE1N2diaXFLY0IxQW5KeWNISnBPcDNLN3p5Q09QSUNBZ29OaTIrZlBuWS8vKy9aZzNieDU4Zkh5dU8rYkVpUk40L2ZYWDBidDNid3dkT3ZTNi9ZV0ZLd0E4OTl4ejErMy8vZmZmRVJzYlcrSytRdVZkdUFMQTVjdVhDeCtlTC9lTEVUa1JGcTlFUkVSRXppVURRSjNzN0d4NGVYbVYyMFhjM2QzaDd1NWU5RHc2T2hyNzkrL0hNODg4ZzI3ZHVwVjR6TEpseTZEVDZUQjA2TkFTaTl0N1JXSHhLcVU4cDNFVW9pcUZ4U3NSRVJHUmM3a01BT25wNldqWXNHR0ZYTkJtcytHOTk5NkRsQkt0VzdlR3crR0FYcTh2OXBxOWUvZml4eDkvUk4rK2ZXOVp1SzVkdTdiRTdVbEpTVGZkLzlCREQ2RkJnd2EzbmY5MlhkUHl5dUtWcUF5eGVDVWlJaUp5SWxMS2VDRkVTRkpTRXU2Ly8vNEt1YVpPcDhQdzRjT3hldlZxekprekJ5dFhyc1RmLy81MzlPdlhEelZxMUVCTVRBeW1UWnVHSmsyYVlNS0VDYmM4WDFoWTJCM3RiOUNnUVlVVXJ5a3BLUUFBSWNTWmNyOFlrUk5oOFVwRVJFVGtYSTRBVjhhWFZoU0R3WUJldlhvVnpUQzhhdFVxZlBycHAxaTJiQm02ZGV1RzNidDN3OFBEQXdzV0xJQ2JtOXN0enhjUkVWSGk5bmZlZVFkYnQyNjk0ZjZLY3VUSUVRQ0FsTktxYVJDaUtxYjhSNndURVJFUlVXVnlIQUJPblRxbHljWGJ0MitQeFlzWDQ0TVBQa0JCUVFHMmI5K08vUHg4TkdqUUFCY3VYTkFrVTFtTGk0c0RBQWdod2pXT1FsU2xzT1dWaUlpSXlJazRISTVZZzhGUTFEcFlrZXgyTzM3NTVSZHMyYklGUC8vOE00UVFHREJnQUd3Mkc3WnMyWUxSbzBlamJkdTJHRHAwS0I1Ly9QRUttUm00ck9YbDVlSEVpUk9RVXRxc1ZtdTAxbm1JcWhJV3IwUkVSRVJPSkRvNituZXoyWHpwOU9uVHRkTFMwbEN2WHIxeXUxWldWaGJpNCtOeDlPaFIvUGJiYi9qdHQ5K1FuWjBOZzhHQXYvM3RieGcxYWhTYU5Xc0dBSGp4eFJleGF0VXFmUGZkZDNqcnJiZncyV2VmWWNpUUlYam1tV2ZnNHVJQ0FOaTFheGRTVTFOdmVMM0NydEJmZi8zMVRYTU5HalNvak83d2VqRXhNWVZyNkVhRDY3d1NsU2tXcjBSRVJFVE9SUVd3QThDQUF3Y09vRStmUHVWMm9hVkxsMkwxNnRVQXJremFGQkFRZ0VjZmZSUTllL1pFclZxMWlyM1cyOXNia3lkUHhvZ1JJN0J5NVVwOCsrMjNtRHQzTHZ6OS9Zc21sbHEvZmozQ3cyL2RFL2Vqano2NjZmN3lMRjUvL2ZYWHdvYzd5KzBpUkU2S3hTc1JFUkdSOC9rUndJRGR1M2VYYS9INi9QUFB3OVhWRlFFQkFRZ0tDb0tIaDhjdGo2bGR1elltVFpxRTU1OS9IaEVSRWNWbVJQNzg4OC9MTFd0WmtGSmkxNjVkQUFBaHhBYU40eEJWT1N4ZWlZaUlpSnlNeldiYmFqS1piT0hoNGFiMDlIUjRlbnFXeTNWcTE2Nk5NV1BHM05HeGRldld4Uk5QUEZIR2ljcFhZbUlpVHA0OENTbGxpdFZxMVhiS1k2SXE2TjRiQlU5RVJFUkVkeVV1THU0U2dJMEZCUVhZdW5XcjFuR3FqQzFidGdBQWhCRHJOSTVDVkNXeGVDVWlJaUp5UWtLSWxRQ3djZVBHd2dtRzZDN2s1dWJpdSsrK0F3QzczVzVmcUhVZW9xcUl4U3NSRVJHUkU3SllMRHVsbEVlU2twS3dZOGNPcmVQYzgzYnUzSW1zckN4SUtYZEhSMGVmMERvUFVWWEU0cFdJaUlqSU9hbENpSGNCWU9YS2xaQlNhcDNubnBXYm00dkZpeGNEZ0FRUXBuRWNvaXFMeFNzUkVSR1JrN0pZTEJ1a2xDZU9IeitPNzcvL1h1czQ5NnoxNjlmai9QbnpBTERUYXJYK3BIVWVvcXFLeFNzUkVSR1I4N0lMSWNZRHdLZWZmb3FNakF5dDg5eHp6cDA3aHlWTGxnQkFRVUZCd2V0YTV5R3F5bGk4RWhFUkVUa3hpOFd5UlVyNXcrWExsekYvL255dDQ5eFRIQTRIWnM2Y2lkemNYRWdwbDhmRXhNUm9uWW1vS21QeFNrUkVST1RrcnJhKzVtM2V2Qm03ZCsvV09zNDlZKzNhdFRoMDZCQUFITTNNekp5Z2RSNmlxczZnZFFDTkdCUkZHU3FsSEFVZ1NBamhwblVnY2hvNVVzbzRBUDludFZxWEF5alFPaEJSVmRLOGVYUFBhdFdxZVFvaHZFd21reWNBVDFWVlBRRjQ2blM2bWxMS1drS0lXbExLbWdEY3IvNytkNWRTdWdHb0RzQW9oTkJMS2ZWQ0NNUFY3dzRwcGVQcWR6c0FPNEFjSVVRV2dHd3BaVGFBVEFCL1Npa3ZDeUV1Q2lFdU94eU9kTDFlbnk2bFRCZEMvQ21sVEpkU3BrZEdScWJqeXFRdVJKV0d4V0pKTUp2TnJ3a2hGci8zM250bzA2WU42dGV2cjNXc1NpMGlJZ0lMRml3QWdGeFZWUWNtSkNUa2E1MkpxS29UV2dmUWdFRlJsSFVBK21nZGhKeWJsUEsvVnF1MUoxakFFcFZLNjlhdFBhcFZxM2FmVHFlN1QxWFYrd0EwMWVsMHphU1V6WVVRelFBMEJlQmFsdGNVUXBUNURLeFNTaHVBWkNIRUNTbGxvaERpQklCa0tXV3F3K0ZJemNyS1NrMU1URXd2MDR2U1hUT2J6Zk9FRUpPa2xKT3NWdXZIV3VjcEw0cWliQVRReDgvUEQ4dVdMWVBKWk5JNlVxVjA3Tmd4akJ3NUVqazVPYW9RWXF6Rll2bVgxcG1JbklIVHRid3FpaklVUUo5bXpacGgyclJwYU5teUpUdzhQTFNPUlU0aUt5c0xKMDZjUUZoWUdINy8vZmRIeldiekpLdlYrcUhXdVlncWkwYU5HbFdyV2JObVU0UEIwRWhLNlNPRUNBQVFCQ0JBQ0ZHcjhIVTYzZjlHdlFnaGlyNjd1N3ZEdzhNREhoNGVSWS9kM2QzaDZla0pUMDlQMUtoUm8raDc5ZXJWVWExYU5WU3JWZzJ1cnE2b1ZxMGE5SHA5MGRlMTExQlZGUTZIbytnckx5OFB1Ym01eGI0eU1qS1FucDZPOVBUMG9zZFpXVm5Jek14RVptYm10WTlOVWtwZkFMNkYyUXZ6R3d3R2VIbDVRVkdVZEFBeEFDSUJ4RGdjamlTZFRuZmE0WEFrUjBkSFo1ZnYzd0k1czRLQ2dwRkdvekVrTGk2dXlZd1pNekI3OXV4aVB3c0VKQ1VsNFpWWFhpa2M1L3FlMVdwbDRVcFVRWnl1NWRWc051OFhRblJhdG13WnpHYXoxbkhJU1IwN2RneURCZzBDZ0dpTHhSS2tkUjRpRGVnREF3T2I2SFM2bG5xOTNsZFYxUWVGRU8wQnRNWU4vbTl5YzNORDdkcTFVYWRPSGRTdVhSc05HalJBbzBhTjBMQmhRelJvMEFEMzNYY2ZqRVpqeGQ3RkhiRGI3VWhMUzhPWk0yZUtmVjI4ZUJFWExsekF4WXNYa1pXVmRhUERwWlF5UVFnUkxxVU1WMVgxbU1QaFNJaU5qVTBDNEtpNHUzQSt6dEx5Q2dBaElTRUJVc3A5QUR3SER4Nk0xMTU3VGV0SWxVWlVWQlRHangrUHpNeE1TQ2svdDFxdFk3WE9ST1JNbks3bEZWYyt3VWZMbGkyMXprRk9yRkdqUm9VUGZiWE1RVlJCOUlxaU5ITTRIRzEwT2wwd2dJY0JkQ3FjYjBCS1dkUjZhaktaVUw5K2ZkU3JWdy8xNjlkSHk1WXQwYXBWSy9qNitzTFQwMVBEV3lnN0JvTUJEUnMyUk1PR0RXLzRtc3pNVEJ3L2Zoeng4ZkZJU0VoQVNrb0swdExTY1Bic1daR2ZuMS9ZYWp1NHNKVllVWlJjQUw4QzJDdWx0S2lxZWpRcUt1b1BzS0NsT3hBUkVSRVRGQlRVUjYvWDcvcjN2LzhOWDE5ZlBQWFVVMXJIMHR6T25Uc3hmZnAwRkJRVVNBQmhWcXYxVGEwekVUa2JweXRlQzk4c3Nhc3dhY25OcldpT3NHcGE1aUFxRHdFQkFUVU5Ca01BZ0dBQWp3b2h1Z0dvb2RmcmkxNGpoSUMzdHplYU5HbUN4bzBidzkvZkgvNysvbWpXckJtN0tPTEsvMUdLb2tCUmxHTGJWVlZGY25JeTR1TGlFQnNiaStUa1pKdzZkUXFwcWFuVnBKU1BBSGhFQ0ZGWTBHWkxLZmNDK0VsS2FkSHI5YkVSRVJFWE5Ma2h1dWNJSVlvKzVTOG9jTzZwR2JLenMvSEpKNTlndzRZTkFGQWdwWndRR1JtNVdPdGNSTTdJNllwWElpSXFXOEhCd1Y0QWduVTZYV2NwWlI4aFJNaGZYM1BmZmZlaFdiTm04UFgxaGFJb0NBNE81b2VJZDBDbjA2RlpzMlpvMXF3WmV2WHFWYlE5SnljSGtaR1JzRmdzT0hic0dFNmNPSUhVMUZRM0FEMEI5Q3ljZU1wc05rY0pJVFpKS2ZmbDV1WkdIajE2OUtKbU4wT1YxdFZaaHo4U1F1RFZWMTlGMzc1OXRZNmttY2pJU0x6OTl0czRjK1lNcEpRcFFvZ1JrWkdSLzlFNkY1R3pZdkZLUkVTM3hjL1B6OTFrTXJXNU9rWjFBSURPdURwT1ZRZ0JrOG1FeG8wYm8xbXpadWpVcVJPNmRPbUMyclZyYTVxNXFxdGV2VG82ZGVxRVRwMDZGVzM3ODg4L3NYLy9mdXpmdngrSmlZazRlZklrOHZQemczQmxpVGhVcjE1ZG1zM213MEtJYnh3T3gzNVhWOWVqaHc0ZHl0RHVMcWd5TUp2TmJ3c2gzdFhwZEpnOGVUTDY5KzhQQUxEWmJOaTFheGVXTEZtQzFOUlVUSm8wQ1U4ODhjUzFQWW1xbE5PblQyUHg0c1g0ejMrdTFLbFN5bzEydTMxVVRFek1aWTJqRVRrMXA1dXdTVkVVQ1Z4Wm00dElTeUVoVnhxbkxCYUwwLzBjMGoxSEh4QVE0S3ZYNng4U1Fnd0c4SkFRb3FodnI5Rm9SSk1tVGRDNmRXczgvdmpqNk5peDR6MHhjWkt6c2R2dENBOFB4ODZkTzNIa3lCRWtKeWZEWnJNVjdaZFgxZ1Q2VmFmVHJiYmI3VDlIUlVVZHc1VTFiUWxPTVdHVFVCUWxETURyQm9NQjA2ZFB4MU5QUFlXY25CeHMyN1lOSzFhc1FGcGFXckVEM056YzBMOS9menp6ekRObzNMaXhOcW5MV0dwcUtyNysrbXQ4ODgwM2NEZ2NBSEJLU2puTmFyVitwWFUySW1MTEt4RVJsY0RQejgvZGFEUUc2dlg2cDFWVkhTR0VxRnU0ejJnMG9uSGp4bWpWcWhVZWYveHhkT3JVaVd0QjNnTU1Ca094MXRtQ2dnSWNPblFJTzNmdXhOR2pSM0h5NUVsaHM5azZTaWs3NnZWNm1NM215MEtJbFFDK3k4aklpRXBJU0dDcmJOV2xONXZOaXdDTU1abE1lTys5OTlDdVhUdjgzLy85SDc3NjZpdGtaQlQ5MVI4QjhJbVVNbDBJOFVwMmRuYVhGU3RXWU1XS0ZRZ0pDVUhmdm4zeDBFTVAzWE90c2FxcUlqSXlFbXZYcnNWLy8vdmZ3cldkMDZXVUgyZG1aczVKU0VqSTF6b2pFVjNoZEMwK2JIbWx5b0l0cjFUWkJBWUdOdExwZEEvb2RMcm5BVHlGYXo3ZzlQYjJ4djMzMzQvUTBGQjA2ZElGTGk0dTJnV2xjbEZRVUlDREJ3OWk2OWF0aUl1TFEycHE2clc3SFFDMlN5bFg2blM2OElpSWlKTWF4ZFJNVlcxNURRa0pNYXFxdWt3SThieXJxeXNtVEppQTA2ZFBZLzM2OWNqUEw2clpmZ1V3MTJLeGJMejIyS0NnSUxOZXI1OEU0R2tBSGdEZzZ1cUtSeDk5Rk4yN2QwZTdkdTBxYlNFcnBjVHg0OGV4ZCs5ZS9QREREMGhPVGk3Y2ZrNElzVklJTVpjVG5CRlZQazczcHBuRksxVVdMRjZwdElLRGc1OEJrQk1aR2JrYlpkeU5VMUdVbHFxcTloQkNqQlZDK0JWdTErdjFhTmFzR1VKQ1F0Q3ZYeiswYU5HaUxDOUw5NERrNUdSczNMZ1I0ZUhoU0V4TWhOMyt2Mzk2VXNyalFvalA3WGI3RDlIUjBmRUFaRmxldTIzYnRrMWRYVjNmdEZxdFk4cnl2SGVqS2hhdlBqNCtyalZyMWx3dGhPZ0hBQTBiTnNUWnMyZWhxaXFrbEtvUVlxZVU4cDlXcTNYdnpjNFRHQmpvWmpBWWhrZ3BoK0xLTWxnQ3VOSkxvMHVYTHVqY3VUT0NnNFBoNCtOVHRDeVdGdjc4ODAvRXhzWWlNaklTTzNmdXhPblRwd3QzU1NsbGxCRGlpL3o4L0JWeGNYRzJtNTJIaUxUamRHK2FXYnhTWmNIaWxVcExVWlRQQUl5VlVsNFNRbnd2aE5pUWw1ZTM4MDdmWUpuTjVxWUFIZ1h3MnJVRnE3dTdPMXExYW9YdTNidmp5U2VmUkkwYU5jcm9EdWhlbDUyZGplM2J0MlBIamgySWo0Ky90aHNwQUNSSUtUK3kyKzA3WW1KaUV1LzBHa0ZCUWEyRUVHL3FkTHErQUR5Qnl2WDdzYW9WcjRHQmdXNTZ2WDY5RUtMblgzYlpBR3dxS0NqNElDWW1KdVoyeit2djc5L1lhRFFPQXZDVUVLSURnS0kxc21yWHJvME9IVG9nSUNBQXZyNithTm15SmR6ZDNlL3VSa29ncFVSNmVqcE9uanlKNU9Sa0hEOStIT0hoNFRoKy9QaGZYL2M3Z00xMnUzMVZURXpNMFRJUFFrUmxydEw4cDFCUm5MVjQ3ZG16SjBKRFEvSHFxNjlxSGFWVWtwT1RvZGZyMGFoUkk2MmpsQnNXcjFSYWhjWHJYelpuU0NtM0NpRTJuRHQzN3NmVHAwL24zdXdjWnJPNWdaU3lteEJpZ2hDaVhlSDJHalZxSUNnb0NNOCsreXc2ZGVyRU5WYnBscVNVT0h6NE1OYXVYWXVvcUNoY3ZseHM4dFVZVlZVL3N0dnR1MkpqWTAvZDZseUtvZ1JLS2FkS0tYdnBkTHJycXBqSzlQdXhLaFd2QVFFQk5ZMUc0MllBWFFxM1NTbXpBYXdHTU50cXRTYVh4WFhNWm5OZEtlVXpRb2pIQUhRV1FsejNuM3I5K3ZYUnZIbHpOR3ZXREUyYU5FR3RXclhnNWVVRkx5OHZlSGg0d0dReXdXZzB3bWcwUWxWVjVPVGtGUHZLek16RWhRc1hjTzdjT2FTa3BDQWxKUVVuVHB6QXhZc2xyZ0oxQWNDdnFxcnUwK2wwV3l3V3k1R3l1RThpcWppY3NNbEpuRHQzRHBtWm1hVisvWjkvL29uMDlIUklLZUZ3T0dDMzIxRlFVQUNielliOC9Iems1ZVVoSnljSDJkblp5TXJLUWtaR0JqSXlNbkRwMGlWY3VuUUo1OCtmeDlTcFUvSHd3dzhqS1NucHB0Y1NRcUJwMDZaRnoxTlNVdkRTU3kraGR1M2FXTDE2dGFaZGpJZ3FzUnBDaUVFQUJubDdlMmZYclZ2M1J3QWJjbkp5dGgwN2Rpd1R1UElHVmFmVFBhTFQ2Y1lKSWJvVy9peTV1YmtoSUNBQS9mcjFRN2R1M1ZpdzBtMFJRdURCQngvRWd3OCtDQ2tsOXUvZmozWHIxaUU2T2hxWm1aa0JPcDF1cGNsa2dxSW92em9jamdWU3l0M1IwZEhuQ284UERnNXVCMkNhVHFkN1hFcFpYUWpCMy9NVjdDK0Y2MFVwNWJMYzNOeTVaYjN1cjlWcVBROWcyZFV2QkFZR3RqWVlETjBBdEFjUUFNRHY3Tm16MWM2ZVBZdjkrL2VYNWFVaHBieUVLeE5NSFFNUUNXQ3YxV3FOS3RPTEVGR0ZZL0ZhUmZ6eHh4ODRkZXJtSDNLbnBLUmd6NTQ5SmU3VDYvVjQ2S0dIaXA0dlc3WU1hOWFzdWU1MWhaOSt1cnE2d21ReXdkWFZGZFdxVlN2MjVldnJpK0RnNEtMeFVmMzY5YnRwTHAxT2gwR0RCbUgxNnRYRnRwOC9meDRQUFBCQXNXM08xbUpPTjZZb3lpd0FIYlRPVVJHa2xLMXY4ZWJlVFFqeExJQm4zZHpjOHN4bTh3NEFHd0M4TDRSb0FnQW1rd2t0V3JSQXYzNzk4TlJUVDhGZzRLOS91bnRDQ0hUcDBnVmR1blNCdytIQTl1M2JzVzdkT2lRa0pDQXZMNitEWHEvL0JzRFprSkNRL2xMS0tRQWVBMUR0MnVOdnhtdzIzN0wxdGdKNVhmMWVVOU1VWlVCS2FSSkNYRkJWOWVOejU4NTlrcEtTa2xNUjE0Mk9qajZHSzhYa3Y2NXUwaXVLMGt4S2VUK0Erd0cwQkZBSFFCMGhSQjBwcFJjQUZ5R0VDWURwNmpqY1RDbGxadUYzQUg4Q09DdUVPSzJxYXBJUTRvU3FxZ2xSVVZGbkt1S2VpS2hpOGQxTEZiRjU4K2JyaXIrL09uandJQTRlUEZqaVBtOXZiL3o0NDQvWGJkKzllemNNQmdPTVJpTU1Ca094TnhvZE8zYkVjODg5aHdrVEp0ejB1b1VGNThXTEY5R2pSdzlFUkVRZ0pDUUVPM2JzUU8zYXRRRUFseTlmUnA4K2ZXNTZIcUpyNkFHOHBYV0lpbktuclZKQ2lPTUFtcmk2dW1McjFxMm9XZk9lZjg5TmxaaGVyOGVUVHo2Sko1OThFcG1abVFnTkRVVk9UZzZrbEVtcXFqNm0wK2xDY0UzaFdob2xkVFBWbWhDaXM5WVo3cGJWYW0ydmRZYXJIQmFMSlFGQUFvRE5Xb2Nob3NxUHhXc1ZzM256WnJpNnVsNjN2VWVQSHVqVnF4ZkdqUnQzM2I2U3RoVzYyWVF0TnB1dDJPeVRkNk5telpwOFkwMjNUVXFwNHBveFcxWFk2MEtJdmpmWm55bWwzQWhnRjRDZkM4ZXIrZm41YlRTWlRMY1UzZlVBQUNBQVNVUkJWTmE4dkx5V00yYk13SUlGQzlqaVN1WE80WERnd3c4L0xDeGNUNmVucC9kTVRFeE1CekRUejgvdlBxUFJPRmVuMHowc3BXeHlxdzltcEpTVmFXenBZMEtJUUlmRHNVUHJJRVJFem9ydllxcVltalZyb25yMTZpWHVjM0Z4S1dycHZGWjZlanFhTjI5K3czTVdUaXhVa2pWcjFwVFl2UmdBZXZmdWpSa3paaUFwS2FsWTErSEM4L1hvMGFOb1cyRnI3TTJ3eXpEOWxSQkN0VmdzSlhjbnFFSVVSVWt0WWZPZkFOWUIySGpwMHFXZms1S1M4djc2Z3JpNHVDeXoyZnlZbE5KNjhPREJtaDk5OUJHbVRKbkM4WVZVYnFTVVdMWnNHYlp2M3c0QUdUcWQ3dkdyaFNzQUlDNHVMaFhBVUFCbzA2Wk5iVGMzdHhkVVZYMUpDTkVDSlV3aWFiVmFKMVZVOWxzeG04M3pBQVRxZERvdW8wSkVwQkVXcjRRTEZ5NWNON2IwV3UrLy8zNkoyMmZNbUlHT0hUc2lORFMweFAyTkd6Y3U5bno1OHVVWU9YSWtObXpZZ0g3OSttSDU4dVhJenM0dTF2SzdjT0ZDTkd6WXNOaHhaODZjdVduck1KR3prRktlQi9DTnFxcmZHUXlHWHlJaUlncHVkWXpWYWswT0RnNStDc0IvMTYxYjU5S3NXVFAwNzkrLy9NT1NVL3JQZi82REpVdVdRRXBwazFJT2lveU12T0h5STFjbkI1b0hZTjdWMlc5SFNTbEhBZkFWL0lTRmlJaEt3T0tWc0hYcjFwdnV2MUZ4T21QR0RQajQrTnh3LzE4MWFOQUFPcDBPUGo0K0FLNFV0MytkQWJsaHc0WkYrNG5vQ29mRDhUMkFOVkZSVVFjQk9HNzMrTWpJeVAxQlFVR2pkRHJkcWpsejV1aDhmSHp3NElNUGxuMVFjbXF4c2JHWU5tMGFyazZxODRiVmF0MVcybU5qWW1JdUE1Z0xZRzdMbGkxcjFLaFI0M2twNWN2bGw1YUlpTzVGTEY2cm1HdG5EUDZyRFJzMllNT0dEZGR0SHpObURFYU5HblhUODk1b25mS0xGeStXdUM4Z0lPQzZiVmxaV1hCemM3dnBkVzQxTXpHUk00cUtpcnJyTVhaUlVWR3J6V1p6S3dBelhudnROWHo5OWRkbzBxUkpHYVFqQWxKVFV6RjJiTkZTeFAreVdDd0w3dlJjQ1FrSkdRQSt2ZnBGUkVSVWhNVnJGU0dsQkFCTW5Ub1ZlL2Z1eGNHREJ6Rng0c1Fiam44RmdGOS8vUlU3ZCs1RTNicDFTenpmdFdzL0RoOCt2TVJ6N05peEF6dDJYUCsrdXFUeHFjbkp5V2pRb01FTjg1aE1KbnowMFVmWHZTWWxKUVdUSmxXYVlVOUU5eXlyMWZxMjJXeStQemMzdDkrWU1XT3daczJhbTA3S1JsUWEyZG5aZU9XVlY1Q2RuUTBwNVU2cjFUcjIxa2NSRVJIZFBoYXZWWVROZG1YK2lINzkra0ZSRkJ3NGNBRFoyZGtZTkdoUWlhL1B5OHZEMHFWTDBhUkpFeno1NUpQWDdiZmI3VEFhamNXMlBmdnNzeGc0Y09CTmM2eFpzd2JmZnZ0dGlmdjI3Tm1ENE9CZ0FGZldkbzJJaUNqV0VudWpaWHg4Zkh4dXVJK0liby9OWmh2azR1SVNtWnFhMnZhMTExN0Q1NTkvZnQzUE9sRnAyZTMyb29uNXBKUW5MbCsrL0xUV21ZaUlxT3BpOFZwRlpHWm13dDNkSFVJSU5HL2VIS0dob1ZpeFlnVWVmZlRSRW1jU0Rnc0xRMXBhR2hZdFdsVGkwaGtsZGZIMTlQUXNOaDcxK2VlZlIvZnUzWXUxeW5wNmV0NHc0OTY5ZS9IRkYxOEFBSHIxNm9VWk0yWVVMYlZqczluUXNXUEhtOTdqcGsyYnJwc0Vpb2h1VDF4Y25NM2YzLzhSazhrVVo3VmFhOCthTlF0dnYvMTJzWjRXUktVaHBjUm5uMzJHbjMvK0dRRFNiVFpidDVKbXZTWWlJaW9yZkxkU1Jady9mNzVZOTkvWFhuc04xYXRYeHh0dnZJR01qSXhpcjEyN2RpMisvLzU3UFBmY2N6Y3NHQzlmdm56TGRWZmo0K054K2ZMbFVtZGN2bnc1V3JkdURRQjQ1NTEzY09qUW9hSXh1RWFqc1doTTdyVmZFeWRPaEU2blEvZnUzVkd2WHIxU1g0dUliaXcyTmpiTmJyZjNBSkM3WmNzV3JGcTFTdXRJZEEvYXRHa1R2dnp5UzBncDg2V1V6OFRGeFozVU9oTVJFVlZ0TEY2cmlLU2twR0tUcjNoNWVTRXNMQXluVHAzQ0s2KzhVbFJrZnZ2dHQ1ZzdkeTdhdDIrUGlSTW4zdkI4WjgrZVJmMzY5Vys0MzJhem9hQ2c0S1pqYXY5S3A5TWhLU21wMk5lWk0yY0FBRUlJK1BqNEZQdjY1WmRmOE9tbm4yTGN1SEdZTzNjdVRDWlRxYTlGUkRjWEhSMXRjVGdjZ3dFNFB2MzAwOExXTTZKU2lZaUl3QWNmZkFBQURpbmxxMWFybGYrQWlJaW8zTEhiY0JWdzl1eFpYTHg0RVczYXRDbTJYVkVVekpvMUM5T25UOGZnd1lQeDRJTVBZc3VXTFFnSkNjRzhlZk5LN0M0TVhCa1BlL3IwYVhUdDJ2V0cxMHhPVGdZQTFLNWR1OVE1YnphVGNGSlNVckhuS1NrcG1EOS9QcVpQbnc2ejJWeTB2MG1USnV6ZVNGUkdvcUtpdmdzT0RuNUxwOVBObVRKbEN0YXNXVlBpTUFPaWE1MCtmUnF2dlBKSzRkUDVrWkdSUzdYTVEwUkV6b1BGYXhXd2I5OCtBTUFERHp4dzNiN3UzYnRqd0lBQitQTExMN0ZseXhhNHU3dmpqVGZldUdtTGFXUmtKRlJWaGIrL2Y5RzJIajE2d05mWHQraDVZWGZmdVhQbndtcTFZdURBZ2ZEMzk0ZXZyeTk2OU9oUjRubExtb0U0S1NrSi9mcjF1MkZoZS9XVC9TSjc5dXlCaDRmSERiTVQwZTJKakl3TVV4U2xyZDF1SC83U1N5OWgvZnIxOFBMeTBqb1dWVktabVprWVBYbzBDZ29LSUtYODNtcTFUdFk2RXhFUk9ROFdyL2M0S1NVMmJOaUEyclZyRjgza0MxeFp1dURISDMvRXVuWHI4TWNmZjZCUm8wWm8xYW9WZHUvZWpRRURCcUJqeDQ1NDRva24wS1ZMbCt1V3l0aTVjeWYwZWowZWZQREJvbTJ6Wjg4R0FPVGs1T0NMTDc3QSt2WHIwYWRQSHpSdTNCamZmUE1OdG0vZkRqOC9Qd3dhTk9pNmdyTTAvbHJZRmhhMUpSVzhSRlMyTEJiTFNFVlIybDY2ZEtuOTJMRmpzV0xGQ3JpNHVHZ2RpeW9abTgyRzExNTdEV2xwYVFBUVk3VmF1VEEzRVJGVktCYXY5N2hObXpZaElTRUJMNy84TXM2ZlA0L3c4SERzMmJNSEJ3NGNnTTFtUStQR2pmSFdXMi9obVdlZWdjRmd3TkdqUjdGaXhRcnMzcjBiKy9mdmh4QUNyVnExUXR1MmJmSG9vNCtpUllzVytPR0hIOUM1YytlaW9qWXZMdzlSVVZIWXMyY1B0bS9mam95TUREejc3TE40NDQwM29OUHBNR2pRSUd6YnRnMnJWcTNDdEduVHNHalJJZ3dlUEJpOWUvY3Uxc0liRWhKeTAzdEpTMHVEcDZjblRDWVRJaU1qdVh3SFVjVlJNekl5ZW5oNGVQeCs3Tml4aG0rOTlSYkN3c0tnMSt1MXprV1ZoS3FxbURObkRpd1dDNlNVNTIwMld6Y0FEcTF6RVJHUmMySHhlbytyWGJzMjZ0V3JoOEdEQjJQaHdvVll2MzQ5OUhvOXVuVHBndDY5ZTZOTGx5N0Z4b2kyYWRNR2MrYk13Ymx6NS9DZi8vd0hPM2Z1eE8rLy80NFRKMDVnNk5DaDJMSmxDMncyRzRZUEg0NVRwMDVoOHVUSlNFeE1oTVBoZ01GZ1FKY3VYVEJzMkRBRUJnWVduZE5vTktKMzc5NTQrdW1uc1gzN2RpeGJ0Z3dmZmZRUmZ2enhSM3oxMVZkRnJ5dnNhbnl0TTJmT1lOeTRjUUNBQ1JNbUlENCt2bWpmamJvZkUxSFpTMGhJeUZBVXBadVUwcnBueng3M1JZc1dZZno0OFJCQ2FCMk5OQ2FseEZkZmZZVk5tellCUUE2QXgrUGk0aTVwSEl1SWlKd1FpOWQ3M01NUFA0ekF3RUJVcjE0ZDQ4YU5nNysvUHg1KytPSHJ1Z0wvbGJlM040WU9IWXFoUTRmaXp6Ly94Tm16WitIajQ0TVhYbmdCZGVyVVFWQlFFQUNnYTlldVVCUUZ3Y0hCNk5DaHcwM1BxOVBwRUJvYWlpZWVlQUxidG0xRGd3WU5BQUExYXRSQS8vNzlpNjBSVzhqTHl3c2pSNDRFQUV5YU5BbW5UNStHdytGQTNicDEwYmx6NXp2OFV5R2lPMkd4V0JJVVJYa1d3TmF2dnZySzBMcDFhL1RzMlZQcldLU3hBd2NPWU9IQ2hRRGdVRlgxeGNqSXlDaXRNeEVSa1hOeXVvL1VGVVdSUU1tVEJ4RlZwTUp1MUJhTHhlbCtEc3VBWGxFVU93Qzd4V0poLy9JeXBpaktLMUxLUlRxZFRxeGV2ZnE2bWN6SmVadzRjUUovLy92Zm9hcXFCUEMrMVdwOVIrdE1XakdiemZPRUVKT2tsSk9zVnV2SFd1Y2hJbkpHWEhPRWlJaUtzVmdzbndINFRFcUowYU5INDlJbDloQjFSaGtaR1JnNWNpU2tsQUN3MXBrTFZ5SWlxaHhZdkJJUjBYV3NWdXVyQUhabloyZGoxS2hSeU0vUDF6b1NWU0NiellhWFgzNFo2ZW5wa0ZJZXRscXRBN1hPUkVSRXhPS1ZpSWhLZE9uU3BWQUFTY25KeVpnNGNTSWNEazR1Nnd3Y0RnZmVlZWNkSER0MkRBRE9wcVdsZGRNNEVoRVJFUUFXcjBSRWRBTkpTVWw1RG9lamk1UXk2OUNoUXdnTEN5dnNRa3BWbEpRU3k1WXR3NDRkT3dBZzEyYXpQWlNTa3BLamRTNGlJaUtBeFNzUkVkMUVWRlRVR1NIRTR3QUt2djMyVzN6enpUZGFSNkp5dEgzN2RpeFpzZ1FBN0FENnhzYkcvcUZ4SkNJaW9pTE9XTHptQUVCV1ZwYldPY2lKNWVRVU5XVGthWm1EcURRc0ZzdXZxcW9PbDFLcTgrYk5RM2g0dU5hUnFCekV4c1ppK3ZUcGtGS3FBQ1piTEpidFdtY2lJaUs2bHRNVnIxTEtPT0RLOVA5RVdqbDc5aXdBUUVxWnFIRVVvbEtKakl6OEdrQVlBSXdmUHg3bno1L1hPQkdWcGN1WEwyUDA2TkdGVDFkYUxKWUZXdVloSWlJcWlkTVZyd0QrRHdEQ3dzSnc3Tmd4WkdkbmE1MkhuRWhPVGc3KytPTVB6SnMzcjNEVHQxcm1JYm9kVnF0MXFwUnlzODFtdy9QUFB3K2J6YVoxSkNvREJRVUZlT0dGRjVDZm53OHA1VjZyMVRwUzYweEVSRVFsTVdnZG9LSlpyZGJsWnJQNTJkOS8vLzNSUVlNR2FSMkhuTnNobTgwMlMrc1FSTGZEYXJYMk5adk52NTg3ZDY3Vm1ERmpzR1RKRXVqMWVxMWowUjFTVlJXVEowL0dxVk9uQU9Da3A2Zm5vMXBuSWlJaXVoRm5iSGt0c0ZxdFBhV1VVd0ZFQThqVk9oQTVsVHdwNWU5U3l2Znk4L01mam91TFk5TVYzV3NjTnB1dEk0RE15TWhJdlB2dXU1eUIrQjRscGNTaVJZdXdiOTgrQU1qSno4OXZ2MmZQSHJ2V3VZaUlpRzdFNlZwZXJ5cXdXcTBmQXZoUTZ5RDNJa1ZSUWh3T1I0Mm9xS2pkV21jaG9vb1hGeGQzS1NRa3BMT1Uwckp0MnpaRDA2Wk5NV0xFQ0FnaHRJNUdwU1NseEtaTm0vRGxsMThDZ0VOVjFjZmo0dUpTdGM1RlJFUjBNODdZOGtwM1NVcjV0RTZuWTU5cklpY1dFUkVSbzZycXMxSktkZkhpeGZqNTU1KzFqa1Mzd1dLeDRJTVBQb0NVVWxWVjllWEl5TWdEV21jaUlpSzZGUmF2ZE51RUVJTUI5QVRBWmhZaUp4WVpHZm05bFBJTkthV2NQSGt5a3BLU3RJNUVwWkNTa29LWFgzNFo4a3AvNy9tUmtaSEx0TTVFUkVSVUdpeGU2YllvaWhJSW9JVVFvbUZ3Y0hBbnJmTVFrYllpSXlQbkNTRldxcXFLRjE1NG9kS3NvWjJXbG9aRGh3NlYyWGhjaDhOeHg4Y21KaVppMGFKRmxXSjIrNXljSER6Ly9QTlFWUlVBdGxpdDF0ZTF6a1JFUkZSYXpqcm1sZTdjVTRVUHJuWWQzcTloRmlLcUJDd1d5d2hGVVpTTWpJeWdGMTk4RVd2V3JORTZFdmJzMllPd3NEQ0VoNGREcjlmRFpyTWhNelB6dHM1UnUzWnRBTURXclZ1eGF0VXFMRnk0RVBYcjE4ZkpreWNSR3h0N3crTkNRME9MUFQ5NThpUldybHlKL3YzN3c4M043Zlp2cGd5OSt1cXJ1SHo1TWdBY3QxcXR2VFVOUTBSRWRKdFl2Tkx0R2x6NFFFb1plck1YRXBIenNOdnRuUTBHdytuNCtIaXYxMTkvL2RxMWpDdUZRNGNPWWNLRUNiZDFURVJFQkFEQTE5Y1hGeTVjd0lnUkk3QjQ4V0pFUkVSZzl1elpOend1TkRRVU8zYnN3SHZ2dlllOWUvZmVWZTZ5OU05Ly9oT1JrWkVBa0ptUmtmRUFBRTRUVFVSRTl4UVdyMVJxaXFLMEJkQzI4TGtRd3Nkc05qOWd0VnAvMHpBV0VWVUMwZEhSMlFFQkFTRkdvekZoOSs3ZFl0R2lSWGoxMVZlMWpuV2Q5ZXZYbzI3ZHVqZDl6ZWJObS9IeHh4OFhQVy9kdWpVKy8veHpqQjQ5R2krOTlCS0dEQmtDNEgvRmJhRnZ2LzIycUtpMTIrM0l6YzJ0Tk1zSXJWbXpCaHMyYkFBQTZYQTRPaVlrSkdSb25ZbUlpT2gyc1hpbFVsTlY5VW1kcnZndzZhdVRON0Y0SlNMRXhNUWttczNtSGtLSW5TdFhya1R6NXMzeDVKTlBWbWlHblR0M0lqMDl2YkNGRVJzM2JvUVFBdlhxMVFNQXVMbTV3ZDNkSFRFeE1RZ01EQ3c2N3ZEaHczamdnUWNnaElDTGk4dDE1MjNUcGczbXo1K1BjK2ZPRlJ1N21wYVdoaU5IanFCejU4N2xmR2QzYnYvKy9VVXQ0UTZIWTJCVVZGU2N4cEdJaUlqdUNDZHNvbEs3V3FnV3c2N0RSSFF0cTlYNmt4QmlMQUM4L2ZiYk9IYnNXSVZlZituU3BaZzlleloyN05nQkFQand3dzh4ZS9ac2RPN2NHUWNQSGtTOWV2V3dkT2xTakI0OUdna0pDUUNBWThlT1llTEVpWmcwYVJKeWNuTFF0MjlmSER4NDhMcHpoNFNFb0dmUG5zVzJSVVJFWU5La1NaVmlNcWFTSkNjblk5eTRjUUFBS2VWN1VWRlJheldPUkVSRWRNZFl2RktwaElTRXRCQkNCUDkxdXhDaVZVaElTSUFXbVlpb2NvcUlpUGhjU3JrUUFGNTQ0UVZrWkZSY0Q5VjE2OVloSWlJQ1U2Wk1BUUNFaDRjaklpSUNPcDBPSnBNSisvYnR3NUlsU3pCbHloUzBiTmtTd0pWdXdjdVhMMGRjWEJ5R0RSdUcxTlJVbUV3bUFNQWZmL3lCd1lNSEl6RXhzY0x1b2F4a1oyY1hkWEdXVXE2MVdxM3ZhQnlKaUlqb3JyQjRwVkpSVmZXR2ZmOVVWYjJ1UlphSW5KdlZhaDBQWUZkK2ZqNEdEeDVjdURTTHBpSWlJdkRHRzIvZ3VlZWVROSsrZlFFQU5wc05xcXFpZGV2V1dMbHlKUndPQjRZUEg0NmpSNDhXSFhmeDRrVU1HemFzeE5iWXlrcEtpV0hEaGlFbkp3ZFN5dCtzVnVzQXJUTVJFUkhkTFJhdlZDcENpRUUzMmQycndvSVEwVDNEWXJIOFRVcDVPaVVsQldQSGp0VTBTMDVPRHFaT25ZcjI3ZHRqMHFSSkFJRE16RXgwN05nUjI3WnRBd0RVcjE4Znk1WXRRNjFhdFlxMnRXalJBc3VYTDRlWGx4ZkdqeCtQbUpnWXplN2hkcno1NXBzNGNlSUVwSlRuYkRaYjVSMlFTMFJFZEJ0WXZOSXQrZm41TlFIUS9rYjdoUkIrUVVGQnJTb3dFaEhkRyt3T2g2T2psTExnOE9IRG1EdDNib1VIK09hYmJ4QVdGb2JxMWF0anhZb1ZtRDE3TnY0NjhkeTFhdFdxaFZXclZoVVZ1QURRc0dGRExGMjZGRU9HRElHL3YzK3gxeGZPSml5RUtKOGJ1QVBMbHkvSFR6LzlCQUFGQlFVRm5lTGk0bXhhWnlJaUlpb0xuRzJZYnNuRnhhWG5yVjZqMCtrR0ErQjRLaUlxSmpvNituUndjUEFqUW9oZnZ2bm1HelJ0MmhUOSsvY3ZsMnVwcW9wTm16WWhJaUlDNGVIaEFJQ3Z2dm9LM2J0M3g4Q0JBeEVmSDEvaWNUTm56c1RNbVRPdjIzN3RVamozM1hkZjBjUkgxOHJQendjQUdJM0dNcmlEdS9mVFR6OWg4ZUxGQUFBcDVUT3hzYkYvYUJ5SmlJaW96TEI0cFZ1eVdDei9BdkN2d3VlS29zaXIyeXRQVXdNUlZWcVJrWkg3eldiek1DSEVxcmx6NTZKRml4WUlDUWtwOCtzSUlUQjM3bHk0dTd1amZ2MzZ1SFRwRXJadDJ3YTlYbytVbEJUWWJQOXJnUHo4ODg5eCtQQmhwS2VudzlQVEUzcTlIbDk4OFFYMGVuMko1M1k0SERoNThpU2FOV3RXYkh0R1JnWjBPaDJxVmF0VzV2ZHp1NDRlUFlxcFU2Y1dQcDFpdFZwLzFESVBFUkZSV1dQeFNrUkU1YzVxdFg2cEtFcHJWVlhmK3NjLy9vRk5tellWcmIxYVZvUVErUHp6enhFWUdJajE2OWNqTHU1L3k1azJhTkNnNlBHeFk4ZXdhOWN1VEowNkZiTm16VUwvL3YyeFlzVUt4TWJHNHBsbm5pbngzTWVPSGNPd1ljUHd6anZGTzVpY09YTUdkZXZXMWJ6YjhLVkxsekJ5NUVpb3Fnb2h4UEtJaUlpSzc2Tk5kQWZNWm5OZEtXVXJBQzBCTkJSQ05KSlNOaFpDTkFMZ0tZU29CcUE2Z0dvQUJJQmNLV1VPZ0J3QUdRRE9BRGdsaERnRklBVkFnczFtaTQrTmpVM1Q1SWFJcUZ5eGVDVWlvZ3Boc1ZpbUs0clMxbWF6OVJrMmJCZzJiOTVjdENSTldRa092bTVGcjJKeWNuSXdiZG8wdEcvZkhvOC8vamhtelpxRmhnMGJvbi8vL2xpMGFCRWVmdmhoMUt4Wjg3cmpvcU9qb2FvcW1qUnBnb1NFaEtKeHMxRlJVVVZMN3VoMHVwdU9weTB2QlFVRkdENThPUEx5OGlDbDNHT3hXRVpYZUFpaVV2RHo4M00zbVV3aEFEb0M2QXBBRVVKNC8vWERuMXQ4R09RaGhQQzQ1bm5RWDE5Z01wbWdLTXBGS2FVVndNOEFEcWFucC8rV21KaVlmdGMzUVVTYVl2RktSRVFWUlFvaG5wTlNScDAvZjc3dFN5KzloQlVyVmxUWXhSME9CNlpQbjQ2TWpBd3NXYktrMkw0eFk4Wmd6NTQ5bURadEdoWXRXblJkOStIZmZ2c043dTd1OFBmM1IyQmdJUHIyN1lzalI0N2dqei8rZ01sa3dxVkxsOUMzYjkraUpYZ3Ewc1NKRTNIbXpCbElLWk5zTnR2ZkFHaS9MaEhSVlFFQkFXME1Cc09UQVBvSklSNEVVT3lIcTFhdFdtamN1REVhTjI0TWIyOXYxS3RYRDk3ZTN2RDI5b2FIaHdkY1hWM2g0dUlDVjFkWEFGZkdtZWZuNXlNdkx3OVpXVms0ZCs0YzB0TFNrSmFXaHZQbnorUFVxVk00ZGVvVUxseTRVRnNJOFJpQXh3REF5OHZMWVRhYkxRQTIydTMyYlRIM3l0VGhSRlFNaTFjaUlxb3dFUkVSQlg1K2ZsMWNYRnlTb3FPalBXYk1tSUgzMzMrLzNLOXJ0OXN4ZGVwVUhEeDRFSXNYTDBhdFdyV1FtWmxadEw5NjllcjQ4TU1QTVdyVUtMejExbHQ0Ly8zM2kxcUZWVlZGUkVRRUhuamdnYUtXVllmRGdiQ3dNTlNvVVFPNXVia1lPSEFnUHZ6d1E1ak5aZ0JBYUdnb1FrTkR5LzIrNXMrZmo0TUhEMEpLbWVOd09OcHpabUdxREFJQ0Fwb2JESVpCUW9qQkFOb1VibmR6YzBQYnRtM2g3KytQZHUzYW9XM2J0dkQwOUx5dGN4c01Ccmk1dVJVOWI5V3E1TVVPc3JLeWNPVElFUncrZkJneE1URTRjdVNJUGpNenN4MkFka2FqY2JhaUtJbFN5dFVPaCtQcjZPam9ZM2QwbzBSVTRWaThFaEZSaFlxTGk3c1VGQlRVVWEvWHgvN3d3dzlvMHFRSlhuenh4WEs3M3RtelovSFdXMjhoTGk0T2MrZk9MU293LzhyUHp3K3paOC9HbENsVE1IejRjTXlkT3hjTkd6WkVWRlFVTWpJeTBMNzlsUlhEVkZYRnpKa3pFUjBkalprelo2SmJ0MjU0NDQwMzhOSkxMMkg4K1BFWVBIaHdzZk1XTHFkVDFyNzc3anVzWHIyNk1OTWowZEhSNThybFFrU2xZd3dKQ2VtaHF1b3JRb2lpVlFxYU5tMktqaDA3b2tlUEhnZ0lDS2l3cnZYdTd1NW8xNjRkMnJWckIrREt6KzJSSTBld1k4Y09IRGh3QUltSmljMkZFRzhiRElhM3pXYnpMaUhFcC9uNStkdjRBUkJSNWNiaWxZaUlLbHhVVkZSY2NIQndmNTFPdDI3SmtpVm8xYW9WdW5idGV0Zm56Y2pJZ0x1N081S1RrNHZHb0c3YXRBa0pDUW1ZUDM4K09uZnVmTlBqdTNYcmhrOCsrUVR2dlBOTzBRekNlL2JzQVFDMGI5OGVseTVkd3ZUcDAzSG8wQ0VNR1RJRVR6MzFGQUJnMGFKRm1EVnJGajcrK0dNa0p5ZGp5SkFoU0U5UGg4bGt3bi8vKzE4QUtOTVppUzBXQzJiUG5nMEFrRktPaVlxS0NpK3preFBkQmo4L1A1T0xpOHRnQURPbGxFMkVFS2hUcHc1Njl1eUozcjE3dzhmSFIrdUlBSzZNU2Zmejg0T2ZueDhtVHB5STA2ZFBZL1BtemRpMmJSdFNVMU83QStqdTR1S1NhamFiMzcxOCtmTEtwS1NrUEswekU5SDFXTHdTRVpFbUlpTWoxeXVLTWwxVjFRL2VmUE5OckZtejVxN2Y2STRZTVFJblRwd0FBQVFHQmtJSWdaZGVlZ21ob2FGbzJyUnBxYzdSc1dOSGJOcTBDZFdyVndjQXhNVEV3TnZiR3pWcTFFQy9mdjJRbVptSmNlUEdZZGl3WVVYSDZQVjZ2UDMyMjZoYnR5NENBd1B4MjIrL1lkYXNXVVg3Mjdkdmp4bzFhdHpWdlJVNmUvWXNYbjMxVlRnY0RrZ3BGMXF0MWkvSzVNUkV0eUVrSk1Tb3F1cEFBTzhDOEFHQWR1M2FvVisvZnVqZXZmc05sNTJxTEJvMWFvU3hZOGZpNVpkZnhyNTkrN0IrL1hyOCt1dXY5d0g0dkZhdFdqTzh2THhtWm1WbGZabVFrSkN2ZFZZaStoOFdyMFJFcEJtTHhUTGJiRGEzdHRsc1EwZU5Hb1h2di8rKzJIaTIyelY4K0hBa0pTWEIzZDI5cUZWVXA5T1Z1bkF0VkZpNEFzRFNwVXR4OU9oUjFLeFpFeSsvL0hKUjYwMUp4b3daQStESzBqVmVYbDZ3MiszdzhQREFBdzg4Y0lkM1ZGeHViaTVHakJoUk9MUHdEMWFyZFdLWm5Kam9OZ1FIQjdkVFZYV0pFQ0lZQURwMDZJQXhZOGJBMzk5ZjYyaTNUYWZUb1d2WHJ1amF0U3VPSHorT3hZc1hZKy9ldlExME90MlNHalZxVEZJVTVVV0x4YkpQNjV4RWRJVzJDOVBSUFVsUkZBa0FGb3VGLzM1SUszcEZVZXdBN0JhTHhhaDFHTG83SVNFaFJpbmxQZ0R0VzdWcWhhKy8vbHJ6ZFZNckl5a2xSbzRjaWFpb0tFZ3A0ekl6TTBQWUtsUnh6R2J6UENIRUpDbmxKS3ZWK3JIV2ViVFF2SGx6VHk4dnIzY0JqQU1nZ29LQ01ISGlSQVFFQkdnZHJVekZ4OGRqL3Z6NUNBOFBCd0FKWUZsT1RzN1VvMGVQWHRRNEdwSFRxL2dGNllpSWlLNFJFUkZSSUlUNG01VHlYSHg4UEtaTW1hSjFwRXJwbi8vOFoySGhlamszTjdjckMxZXFTSXFpaEhoNmVrWUJHTy9wNlNtbVRadUc1Y3VYVjduQ0ZiZ3lnL0hpeFl2eHdRY2ZvRTZkT2dMQWk5V3JWNDhOQ1FucG9uVTJJbWZINHBXSWlEUVhFUkdSTG9Ub0RNQythOWN1TEZxMFNPdElsY3EvLy8xdmJOeTRFUUFjZHJ1OUsxdUFxQ0lwaWpJYXdFRWhSTlBISG5zTTMzMzNIZnIyN1Z1bGUwZ0lJZEN6WjA5czJMQUJ2WHIxQW9EN3BKUzdGVVZoVjMwaURiRjRKU0tpU3NGaXNTUklLWHNDd0twVnE3QjU4MmF0STFVSysvYnR3NElGQ3dBQVVzb0JNVEV4TVJwSElpY1JFaEppVkJSbE9ZQi9tVXdtNCtUSmt6Rm56cHpiWHB2MVh1YnU3bzUzMzMwWDc3enpEbHhkWFEwQVBqYWJ6ZXRidG16cG9uVTJJbWZFNHBXSWlDb05xOVg2azVSeXJKUVNzMmJOZ3JQWGFRa0pDWmc4ZVRKVVZRV0FtVmFyOVZ1dE01Rno4UEh4Y1ZWVjlSc0FJN3k5dmJGa3lSSU1HREJBNjFpYWVmcnBwN0Z5NVVvMGF0UUlRb2huUFR3OHRnWUdCdDc1N0hKRWRFZFl2QklSVWFWaXRWcS9rRkorYnJmYk1YNzhlRnk2ZEVuclNKckl5TWpBMkxGalVWQlFBQ25sdHhhTDVYMnRNNUZ6Q0F3TWRLdFZxOVltSVVUZlJvMGFZZVhLbFZWeWJPdnQ4dlgxeFlvVks5Q3laVXNJSVI3VDYvVTdtamR2N2p6TjBFU1ZBSXRYSWlLcWJLUk9weHN2cGZ4dmVubzZYbnp4UmRqdGRxMHpWU2lIdzRFeFk4Ymc0c1dMa0ZJZXpzek1IQUpBMVRvWE9RV2pYcTlmRCtCdnpaczN4NG9WSzFDdlhqMnRNMVVhdFdyVnd0S2xTM0gvL2ZkRENOSEowOVB6Qno4L1A1UFd1WWljQll0WElpS3FkQ0lpSWdweWNuTDZTQ21Ua3BLUzhOcHJyMmtkcVVLOS9mYmJPSHIwS0FDY3RkdnRmK1BNd2xSUnJpNEoxTE5Ka3laWXZudzVhdjAvZS9jZDMxUzV1QUg4ZWJNNjZRTEtocFlOcFcyU2dnb29NbHhNdWFEZ0JlVnlRVmt5WkNsTGxvSU1nWXVnRE9FcW9seFI1SUtMSlE0RWZpbzBTU2xEaGxLZ2pKWlJTbmViblBmM1IwMHVsWUtNdHFkSm51L253NGYwSkRublNVOVJIdDV6M2pjc1RPMUk1VTVRVUJDV0wxK09oZzBiUWdqUnltQXdyRkk3RTVHM1lIa2xJcUp5NmVqUm94a0EyZ0xJM3JObkQrYlBuNjl5b3JMeDdydnZZdXZXclFDUTYzQTQyaVltSnFhcG5ZbThnOWxzSGl5RUdCa2NISXpGaXhjaktDaEk3VWpsVmtCQUFQNzFyMytoWXNXS0VFSThaelFhSjZxZGljZ2JzTHdTRVZHNVpiVmFUeW1LOGhnQXJGKy9IdXZYcjFjN1VxbmF2bjA3VnF4WTRmenlid2tKQ2NmVXpFUGVvMW16WmpFQTN0YnI5Wmd6Wnc1cTE2NnRkcVJ5cjBxVktsaTBhQkVNQmdPRUVLOGJqY1pXYW1jaThuUXNyMFJFVks3WmJMWTlpcUw4VTBxSmhRc1g0cWVmZmxJN1VxazRlUEFncGs2ZENpa2xwSlRqTEJiTFZyVXprZGZRNi9YNjFRQzBBd2NPeEgzMzNhZDJIcmNSRlJXRnNXUEhRZ2loMFdnMHEzai9LMUhwWW5rbElxSnl6MmF6dlE5Z3R0MXV4L2p4NDNIMjdGbTFJNVdvMU5SVURCOCszRG16OENxcjFicEE3VXprUFV3bTB3Z2hSUE1HRFJwZ3dJQUJhc2R4T3oxNjlFQnNiQ3dBTDlPcFNRQUFJQUJKUkVGVU5ERVlERFBVemtQa3lWaGVpWWpJTFZnc2xxbFN5cyt5czdQeHdnc3ZJQ2NuUisxSUpTSXZMdytEQmcxQ1JrWUdBSHhydFZxSHFwMkp2RWV6WnMxcUFaaXQwK2t3YmRvMGFMVmF0U081SFkxR2c2bFRwMEt2MTBNSU1jWm9ORFpRT3hPUnAySjVKU0lpZCtISXo4L3ZEK0JnU2tvS1JvMGFCU21sMnBudWlaUVNFeVpNd0prelp3RGdkMFZSZWdMd3JuV0JTRlY2dlg2eUVNS25VNmRPYU5La2lkcHgzRlpFUkFTZWZmWlpBREJvTkpvNWF1Y2g4bFFzcjBSRTVEWU9IVHFVS2FWOFhFcVpGaDhmajlkZmYxM3RTUGRreVpJbDJMVnJGd0Jjczl2dGo5aHN0cXRxWnlMdjBheFpzMXBDaU9kMU9oMmVmLzU1dGVPNHZkNjllME92MTBOSzJaMmpyMFNsZytXVmlJamNpdFZxUFdlMzJ4OEY0TmkwYVJQV3JGbWpkcVM3c25uelpxeFpzd1pTU2tWSzJlM0FnUU1uMWM1RTNrV3YxdzhDb0czZnZqMXExS2loZGh5M1Y3bHlaZlRzMlJOQ0NJMFE0bVcxOHhCNUlwWlhJaUp5TzRtSmlmR0tvdndkQU41KysyMTg5OTEzYWtlNkkvSHg4Wmc5ZXpZQVFBZ3gxR3ExL3FCeUpQSXlVVkZSQmlIRUVBQVlPSENnMm5FOHh0Ly8vbmZudzZmcTE2L3ZvMllXSWsvRThrcEVSRzdKWnJOOUNtQ0t3K0hBcTYrK2l1UEhqNnNkNmJhY09YTUdZOGFNZ2QxdUI0REZGb3RscGRxWnlQdjQrUGkwQTFDcGNlUEdxRisvdnRweFBFYk5talVSRnhjSElVUklZR0RnVTJybklmSTBMSzlFUk9TMkxCYkxHMUxLRDNKeWNqQjgrSENrcDZlckhlbVdNak16TVhUb1VHUm1aZ0xBVnhhTFphemFtY2hyZFFPQTl1M2JxNTNENDNUcDBnVUFJSVQ0bThwUmlEd095eXNSRWJrekpTMHRiYkNVY3MrbFM1Y3dkT2hRT0J3T3RUTVZTMUVVakJvMUN1ZlBud2VBQTNhN3ZUZUE4aG1XUEowQThEY0E2TkNoZzhwUmdMRmp4Mkx1M0xuM3RJOFZLMWJnODg4L0w2RkU5NlpGaXhZQUFDSEV3eWo4WGhOUkNXRjVKU0lpdDVhVWxKU2JrNVB6cEpUeTdOR2pSekZ4NGtTMUl4VnIxcXhac05sc2tGS201dVhsUFg3Z3dJRXN0VE9SZDRxT2pvNEVVQzA4UEJ3UkVSRmxkdHpzN0d6TW5Uc1hGb3VseVBidnYvOGVQLy84ODEzdjkvZmZmOGZLbFN1eGJkdTJlNDFZSXFwVnE0YWFOV3NDUUtXWW1KZ290Zk1RZVJLZDJnR0lpSWp1MWErLy9ubzVKaWJtQ2ExV3UzL256cDArSzFhc3dPREJnOVdPNWJKKy9YcHMyclFKQVBJZERrZTNRNGNPWFZBN0Uza3ZuVTVuQm9CR2pScVY2WEcvL3ZwcmZQTEpKNmhidHk3TVp2TWR2ejgvUHg4Yk5teTRZZnVlUFhzQUFENCtQbGkzYnQxdDc2OVBuejUzbk9GMnhjWEZJVGs1R1RxZHJpMkFnNlYySUNJdncvSktSRVFlNGNDQkF3Zmo0dUo2U2ltL1hMVnFGV3JYcm8yT0hUdXFIUXQ3OXV6QmdnVUxBQUNLb2d3NGNPREEzUTh4RVpXTXBnQlFyMTY5TWp1Z29pajQrT09QNGUvdmowNmRPdDNWUHJLenMxMS9sb3J6d3c4LzRJY2Zibi9pN3RJc3I0MGJOOGJtelpzQklLYlVEa0xraFZoZWlZaklZOFRIeDM5bE5wdkhLSXF5OFBYWFgwZk5talVSSFIydFdwN2ZmdnNORXlaTWNONkhPOHRtczMya1doaWlQd2dobWdFbzAxbUd0MnpaZ3BNblR5SXlNaElmZnZqaERjOWZ2WG9WSzFhc3VPbjdYM2poQllTRWhDQStQcjdJOWcwYk51Q05OOTVBcjE2OThNb3JyNVI0N3J0VnExWXRBSUNVc3E3S1VZZzhDc3NyRVJGNUZJdkY4aStUeWRRd056ZDN5T2pSbzdGdTNUcUVoNGVYZVk2MHREUU1IejRjMmRuWkFQQ3B4V0o1dGN4REVCVkRTbGxIQ09HOEw3UFU1ZWJtWXZueTVRQ0FreWRQWXVYS0cxZUhTazlQTDNhNzAvUFBQMy9ETmtWUnNIYnRXbWcwR2p6NzdMTWxGN2dFVks1YzJmbXdxcG81aUR3Tnl5c1JFWGthbVpHUjhWS0ZDaFhxcGFXbFBUcHMyREI4OU5GSDhQSHhLYk1BQlFVRkdEbHlKRkpUVXlHbC9DVXRMYTBmQUZsbUFZaHVyVG9BVktwVXFVd090bVRKRXB3N2R3NmpSbzFDdjM3OWJuZytMaTRPZGVyVXdjYU5HKzlvdjE5Ly9UV1NrNVBScVZNbi9QNzc3K2pXcmR0dHYvZlBJN2dsTFRRMDFQbXdiTDdKUkY2QzVaV0lpRHpPaVJNbjhveEdZeThBdjV3OGViTEJ1SEhqOE5aYmIwR0kwbCsxUWtxSnFWT240dkRod3dCd0JrQ1hwS1NrM0ZJL01ORnRFa0lFQVVCUVVGQ3BIMnZQbmoxWXYzNDltalJwVXFLam96azVPVmk2ZENrTUJnT0dEUnNHUlZFd2R1eXRsMDNlc21VTERoOCtYQ2FsM2QvZkh3QWdoQWdzOVlNUmVSR1dWeUlpOGtnMm0rMXFURXpNNHpxZHpyWjM3OTZnTjk5OEUrUEhqeS8xNDc3Nzdydll2bjA3cEpSWkFKNndXcTBYUy8yZ1ZKYUdtMHdtOVJkSHZRZFN5Z0FoUktsZmpYRDY5R2xNbkRnUmZuNSttRGx6SmpTYWtsdWhjZFdxVmJoNDhTSjY5T2lCYXRXcUFiajVCRXdGQlFWWXVIQWhEaDgrakxpNE9Menh4aHNsbHVObTlIcTk4MkhaWGZKQjVBVllYb21JeUdNZE9IRGdaR3hzYkdlTlJ2UER4eDkvcktsVHB3NTY5ZXBWYXNmYnRtMGJWcTVjQ1NtbEJQQzAxV285WEdvSG96SWxoRWo3NC9kSUFKRXF4N2xYRHFEd250SFNWTGx5WmRTc1dST0RCZzFDM2JvbE4yK1J6V2JEQng5OEFLREk1Ym5GU2twS3dxUkprM0Q4K0hFTUhEZ1FRNFlNS2RFU2ZUTUZCUVd1aDZWK01DSXZ3dkpLUkVRZUxTRWhZYmZSYUJ3b2hIaHY0Y0tGcUZtekpscTFhbFhpeDBsTVRNVDA2ZE1ocFlRUVlxekZZdGxTNGdjaDFlVGw1YzNYNlhUN2hSQmF0YlBjS3lIRWgwS0kwT3pzYkJnTWhsSTdqcCtmSDFhdlhnMC9QNzliemlRTTNIcTI0ZWJObXlNdUxzNzF1aWxUcHR4MjhmNzczLytPME5CUUxGKyszTFdQc3BDV2x1Wjh5Q3N2aUVvUXl5c1JFWGs4bTgzMnZzbGtpaTRvS0Jnelpjb1VyRm16eHJXVVJVbElTVW5CMkxGamtaK2ZEeW5sR3F2VnVxakVkazdsd3FGRGgvSUJiRk03UjBrd204MXBBRUt6c3JJUUVoSlNxc2Z5OC9NRGdGdk9KQXo4OVd6RGNYRnh5TS9QeDVneFkzRCsvSGtNSERnUXExZXZCZ0NzWDcvK3B1L0x6ODlIL2ZyMWNlTEVDWnc0Y2FMSWM3MTc5NzdkajNISG5PVlZTcGxhYWdjaDhrSXNyMFJFNUJXc1Z1c3JKcE9wZm5wNmVyY1JJMGJnbzQ4K1FrQkF3RDN2TnljbkI2TkdqY0xseTVjaHBkeVZuNTgvcUFUaUVwV21OS0N3TU5hb1VhTk1EbmlyMlgxdmQ3YmhzMmZQNHNpUkkralNwUXVHRGgzcUtxL3o1czI3NWZ2MjdObURQWHYyM0xDOUxNb3JBSlpYb2hMRThrcEVSTjdDbnBHUjhWeFFVTkNQWjg2Y2lSazllalNXTDE5K1QvZS9LWXJpdXA5T1Nua2lQei8vYjMrTTBCR1ZXMUxLWTBLSXVLU2tKRFJ0MmxUdE9MY3RNaklTYjczMUZ1TGk0b3JNSFA1WHhYalFvRUVZUEhod1dVUjBPWGZ1SEFCQUNIRzJUQTlNNU9GSy80NTFJaUtpY3VMRWlSUFg4dlB6dXdDNEdCOGZqMW16WnQzVC9wWXNXWUpkdTNaQlNwa21wZXgwNk5DaEt5V1RsS2hVSFFHQWt5ZFBxcDNqanJWbzBhSk1KbHk2VjBlT0hBRUFTQ210S2tjaDhpamwvMDgvRVJGUkNUcDQ4T0FaS1dVbktXWEJwazJiWExPVzNxbk5temM3MzJ0WEZLV256V1k3WHFKQmlVclBjUUE0YythTTJqazgxcUZEaHdBQVFvaGZWSTVDNUZGNDJUQVJFWGtkcTlXNjMyZzA5aFZDZkxKMDZWTFVyRmtUN2R1M3YrMzM3OSsvSDdObnozWisrV0pDUXNKM3BSS1VxQlE0SEk2RE9wM09OVHBZV2hSRlFXNXU3bTIvUGpzNys1YlArL3Y3MzJ1a01wR2JtNHVUSjA5Q1NwbHZ0Vm9QcUoySHlKT3d2QklSa1ZleTJXeWZta3ltVngwT3gydlRwazFEalJvMTBLaFJvNzk4MzZsVHB6QnUzRGpZN1hZQVdHU3hXRzQ5alNwUk9YUGd3SUhESnBQcFNuSnljbGhLU2dxcVZLbFNLc2ZadDI4ZmhnMGJkbHV2UFhYcUZCNTY2S0ZidnVaVzk3WTZYYmh3QVFhREFZR0JnYTdaaGZWNi9XMWxLQ21KaVluT3BYd09nT3U4RXBVb2xsY2lJdkphVnF0MXRzbGthcGlkbmYzY1N5KzloSTgrK2doaFlXRTNmZjIxYTljd2N1UklaR1JrQU1DWEZvdGxYSm1GSlNvNUNvRHRBSjdadTNjdi92YTN2NVhLUVNJaUl2RHl5eStYeXI1dlp2WHExVVZtTGRab05Mai8vdnZMTk1OUFAvM2tmTGlqVEE5TTVBVllYb21JeUpzcERvZGpxRmFyYlpTYW1ucmY2Tkdqc1dyVnFtSkhhdXgyT3laTW1JRGs1R1JJS1E5bFpHVDBSV0VKSUhKSFd3QTg4OTEzMzVWYWVhMVNwVXFwTGtjellzUUl4TWJHRnRuMjFGTlBvVkdqUnJEYjdkQm9OREFhaldqWXNHR3BaZmd6S1NXKy9mWmJBSUFRNHJNeU96Q1JseEIvL1JLaW9zeG1zd1FBaThYQ254OVNpOVpzTnRzQjJDMFdTOWxlRDBZZUtTb3FxcXJCWU5nbmhLajUrT09QWTlhc1dVV1c0cEJTWXM2Y09kaXdZUU9rbEtrQTdyTmFyYWZVUzB4MGI2S2lvc0lNQnNONWc4RmcyTFp0RzRLRGc5V081QkYrKyswMzlPclZDMUxLYzFhcnRXd1cwU1h5SXB4dG1JaUl2TjZoUTRjdUNDRTZBOGpldG0wYlZxNHNlaHZyK3ZYcnNXSERCZ0RJQmRDZHhaWGMzUi9MT20wc0tDakFsMTkrcVhZY2ovSEZGMThBQUlRUW42Z2NoY2dqc2J3U0VSRUJzRmdzQndEMEJpRGZmZmRkYk4yNkZRQ3daODhlTEZpd0FBQWtnT2V0VnV2L3FaZVNxT1FJSWQ0SGdJMGJOem9uR0tKN2tKT1RnLy8rOTc4QVlMZmI3VytwbllmSUU3RzhFaEVSL2NGaXNYd0pZS3lVRXErOTlobzJidHlJQ1JNbVFGRVVTQ2xuV1N5V2o5VE9TRlJTTEJiTERpbmxrYVNrSkd6ZnZsM3RPRzV2eDQ0ZHlNek1oSlR5dXdNSERweFVPdytSSjJKNUpTSWl1bzdGWWxra3BWeVJtNXVMV2JObU9kZWUvTVJxdGI2cWRqYWlFcVlJSVdZQXdQdnZ2dzhwcGRwNTNGWk9UZzdlZWVjZG9QQUtqWGtxeHlIeVdKeHQySXZWcjEvZkp6QXdzTFlRb3BxVXNvcEdvNmtpcGF3Qm9CcUFVQ0ZFbUpReUZFQ0lFTUlYZ0FHQVh2N3hmemVUeVpRcmhNZ0hrQThnVDBwNUZVQ2FFT0tLbERJTndIa0FaeFZGU2RGb05Da09oK1BDdFd2WFRpVWxKZDMraXVWRVJDckl6ODhmYVRBWTZna2hIcEZTL3BLV2x2WVB0VE1SbFFhTHhmS1p5V1E2ZWZ6NDhjak5temVqZS9mdWFrZHlTNTkrK2lrdVhyd0lBRHVzVnVzM2F1Y2g4bFNjTGRZTFJFVkZCZXIxK2laQ2lDWkNpR1lBbWdKb0lxV01FRUtVNmVpN2xGSUJjQWJBRVFDSHBaU0ppcUljMGV2MXY4Ykh4NmVYWlJaeWE1eHRtRXBkWEZ4Y3NKU3lkMlptNXNaang0NWRVanNQVVdreG04MWRBWHdlR2hxS2pSczNJaWdvU08xSWJpVTFOUlU5ZXZSQVRrNU9RVUZCUVZ4aVltS2kycG1JUEJYTHErZlJtVXltS0FCeFFvaUhwSlN0aFJEMVVjeTUxdXYxcUZxMUtpcFhyb3l3c0RDRWhvWWlQRHdjbFN0WFJsQlFFQ3BVcU9ENjNXQXdRSy9YUTYvWFE2Y3JITEMzMiswb0tDaHcvY3JJeU1DMWE5ZGN2eTVkdW9UVTFGU2twYVhoeXBVcnVIanhJaTVjdUlEOC9Qemlja3NwWlpJUVlnK0FIKzEyKzM2SHczSHcwS0ZEeGI2WXZCN0xLeEZSQ1RLWlRGOEpJVHAxNjlZTjA2Wk5VenVPMjNBNEhCZ3hZZ1IrL3ZsblNDbVhXNjNXb1dwbkl2Smt2R3pZL1dsTUpsTTBnRFlBT2draDJnRHdkejRwaElDZm54OGlJeU1SR1JtSkJnMGFvRzdkdW9pSWlFQzFhdFdnMGR6OXdLdFdxNFdQajQvcjYvRHc4TDk4ajZJb1NFbEpRVkpTRW43Ly9YY2NPM1lNU1VsSk9IbnlwTWpLeW9vRUVBbmdXWjFPQjUxT2wyc3ltZllJSWI0Q3NNdGlzZGdBT080Nk1CRVJFUlZMQ0RFS1FQdlBQLy9jdDAyYk5talhycDNha2R6Qyt2WHI4ZlBQUHdQQXJ4a1pHUytwbllmSTAzSGsxUTNWcjE4L0tDQWdvSU5HbzNueWozVUpLem1mMDJxMXFGdTNMaG8zYmd5ajBRaVR5WVRhdFd0RGlQSjlxcVdVT0h2MkxLeFdLMncyRzQ0Y09ZTGZmdnNOZHJ2OSt0ZGNCZkMxbEhLVHcrSDRKakV4TVUyOXhLUXlqcndTRVpVd2s4azBWQWp4VGxCUUVOYXRXNGRxMWFxcEhhbGNpNCtQeDlDaFErRndPSElVUldsbHM5bHNhbWNpOG5UbHU5R1FTMVJVVkpqQllPZ000Q2toeEJNb25Ed0pRZ2pVcTFjUEpwTUpyVnUzUnZQbXplSG41NmR1MkJLU2w1Y0hpOFdDM2J0M3cycTE0dGl4WTlmUGhHaVhVbjZqS01vblVzcXZEaHc0a0twbVZpcHpMSzlFUktYQWJEWnZCUEMzcUtnb3JGcTFDZ2FEUWUxSTVkTFJvMGN4Y09CQVpHZG5LMEtJWVJhTFpZWGFtWWk4QWN0ck9SWVZGV1hRNi9XUGFEU2FmZ0I2QU5BRGdLK3ZMK0xpNHRDMmJWdTBiZHNXWVdGaDZnWXRJK25wNmZqaGh4L3cvZmZmWTkrK2ZjN2xLd0RBRHVBTFJWSFdYTDE2ZFJ0bk0vWUtMSzlFUktVZ09qbzZWSy9YMndEVWZ1U1JSL0RHRzIvYzB5MUduaWdwS1FuUFAvODgwdExTb0NqS2RKdk5Oa1B0VEVUZWd1VzFIREtiemZXbGxBT0VFSU1BVkFRS0MydnIxcTN4NktPUG9rMmJOa1h1TmZWRytmbjUyTHQzTDdadjM0N2R1M2NqS3l2TCtWUzZsSEsxRUdLVnhXSTVvbVpHS2xVc3IwUkVwU1F1TGk1YVN2a2pnT0MrZmZ0aXpKZ3hha2NxTnhJU0VqQnExQ2hrWkdSQVNybk1hclVPVXpzVGtUZGhlUzAvZEVhajhURWh4SEFoUkVjQTBHZzBNSmxNNk5peEk1NTQ0Z21QdVJ5NHBPWGw1V0hIamgzWXNtVUw5dTNiQjRlamNFNG5LZVczVXNvbE5wdnRLd0FGNnFha0VzYnlTa1JVaW1Kalk5dHB0ZHB2QVdENjlPbm8ycldyMnBGVXQyUEhEa3laTWdVRkJRVVN3RHlyMVRwQjdVeEUzb2F6RGFzc0lpTENOeVFrNUJraHhDUWhSQU1BQ0FzTFErZk9uZEc3ZDI5T2xuQWJmSHg4MEtWTEYzVHAwZ1dYTGwzQyt2WHI4ZVdYWHlJMU5iVzlFS0s5Mld3K0RXQzJFR0p0Zkh4ODlsL3VrSWlJeU12OXNjd2VBS0Nnd0x2Ly9UY3JLd3VMRnkvR1o1OTlCZ0FGVXNxWGJEYmJPMnJuSXZKR0hIbFZTVlJVVktCZXJ4K28wV2hlQVZBTkFLS2pvOUc3ZDI4OCt1aWpyclZVNmU0NEhBNTg5OTEzK09TVFR4QWZIKy9jZkJuQVBFVlJWdHBzdHFzcXhxTjd4NUZYSXFKU1lqS1p4Z2doRmdnaE1HTEVDUHpqSC85UU81SnFiRFlicGs2ZGlyTm56MEpLZVU0SU1jQmlzV3hUT3hlUnQySjVMV01SRVJHK29hR2gvd1F3UXdoUldRaUJsaTFiWXNDQUFUQ1pUR3JIODBpSER4L0dxbFdyOE9PUFAwSlJGRWdwMDRRUXJ3a2hWbkFrMW0yeHZCSVJsUUtUeVRSVkNERkRvOUZnL1BqeDZOV3JGNERDdVNhKy9mWmJyRnk1RWhjdVhNRFlzV1B4eEJOUElDQWdRT1hFcFNNNU9SbnZ2UE1PdG0wcjdLbFN5bzEydS8xNUx0TkhwQzZXMTdLak01bE1meGRDdkE2Z3RrYWpRYnQyN1RCNDhHRFVxMWRQN1d4ZTRjeVpNMWl4WWdXMmJkdm1MTEVwVXNwWGJUYmJleWljc1pqY0I4c3JFVkhKRW1hemVSNkFjVHFkRGxPbVRFSFhybDJSbloyTnI3NzZDdSs5OXg1U1VsS0t2Q0VnSUFDOWV2WENrMDgraVZxMWFxbVR1b1JkdUhBQjY5YXR3OGNmZit5Y1ErT01sSEt5MVdwZHEzWTJJbUo1TFJNbWs2bWxFR0lKZ0RnQWFOMjZOWVlQSDQ2R0RSdXFuTXc3SlNVbFllblNwZmp1dSs4QUFGTEt3NHFpREU5SVNQaE81V2gwKzFoZWlZaEtqdFprTWkwUlFndzFHQXlZT1hNbVdyUm9nWTBiTjJMdDJyVzRkdTJhODNWSEFDeVdVcVlMSVY0RThLRHppYmk0T1BUbzBRTVBQZlNRMjQzR0tvb0NtODJHOWV2WFkrZk9uYzQxNWRPbGxBc3pNakxtbmpoeElrL3RqRVJVaU9XMUZKbE1wdW9BM2hCQzlBT0FaczJhWWN5WU1ZaU5qVlU1R1FIQXI3LytpZ1VMRnNCaXNRQUFwSlFicEpUamJUWmJrcnJKNkRhd3ZCSVJsWUM0dURpOW9paXJoQkQ5ZkgxOThkSkxMeUU1T1JtZmZ2b3A4dkpjbmUwbkFQTXRGc3ZHNjk4Ykd4dHIwbXExWXdGMEExQUJLRnphcjBPSERtamZ2ajFhdEdoUmJvdXNsQkxIangvSHJsMjc4UFhYWCtQVXFWUE83YWxDaVBlRkVQUGo0K012cVJ5VGlQNkU1YlYwYUl4RzQwQWh4RUloUkdDbFNwWHc0b3N2b212WHJoQ0MzL0x5UkVxSkhUdDI0SzIzM3NMNTgrY0JJRWRSbElrMm0yMHBBSWZLOGVqbVdGNkppTzdSSC9Od2ZDaUU2QWtBTldyVXdQbno1NTIzMWloQ2lCMVN5dGxXcTNYWHJmWVRFeE1Ub05QcG5wVlNQZ2VnbGZqakx6dDZ2UjRQUHZnZ1dyZHVEYVBSaUlpSUNGWC9IblQxNmxVY1BIZ1FOcHNOTzNic1FISnlzdk1wS2FWTUVFSXN6OHZMZSsvUW9VUDVxb1Vrb2x0aWt5cGhjWEZ4OWFTVTd3Sm9wOVBwMEx0M2J3d2RPcFJydEpaemVYbDVXTFZxRmRhdVhldGNFdUJuaDhNeE1DRWg0WkRhMmFoWUxLOUVSUGNnSmlZbVFLdlZmdXBjVy80NitRQTJGUlFVdko2WW1KaDRwL3R0MXF4WkxiMWUzd2RBVnlIRUF3QzB6dWNxVnF5SUJ4NTRBTkhSMFdqUW9BSHExNitQd01EQWUvc2d4WkJTSWowOUhhZFBuOGFwVTZkdy9QaHgvUExMTHpoKy9QaWZYM2NZd09kMnUzMU5ZbUxpcnlVZWhJaEtITXRyeWRFWWpjWWhHbzFtQVFEZkJnMGFZTnEwYVdqU3BJbmF1ZWdPL1A3Nzc1Z3hZd1lPSGp3SUtXVytFR0tLeFdKWkFFQlJPeHNWd2ZKS1JIU1hvcU9qUS9WNi9lZTQ3cDVWS1dVV2dBOEJ2R0cxV2srVnhIRk1KbE5sS2VXVFFvaEhBTFFXUXRUODgydXFWYXVHdW5YcklqSXlFclZyMTBaWVdCaENRa0lRRWhLQ0NoVXF3R0F3UUsvWFE2L1hRMUVVWkdkbkYvbVZrWkdCUzVjdUlUVTFGZWZPbmNPNWMrZHc4dVJKWEw1OHViaElsd0Q4cENqS2p4cU41Z3VMeFhLa0pENG5FWlVkbHRjU1lES1pLZ05ZSllUbzV1UGpnMy8rODU4WU9IQWdOQnFOMnRIb0xpaUtnbzgrK2dnclZxeEFUazRPQUh3cnBYek9hcldlVXpzYnViQzhFaEhkSmJQWi9DUCtWMXd2U3lsWDVlVGt6UC8xMTErTGJYd2xKU1ltcHBGT3Ayc0w0SDRBMFFDaUFKVEtwV2xTeWlzb25HRHFLQUFiZ0YxV3F6V2hOSTVGUkdXSDVmVWVHWTNHdGhxTlpoMkFhaEVSRVhqampUYzRpN0NIT0gzNk5DWk1tSUNqUjQ4Q3dHVkZVZjVoczltK1Vqc1hBV0I1SlNLNmF5YVQ2V2NoUkYxRlVSYW1wcVl1UG5mdW5GcHJubXZOWm5Pa2xMSXBnS1lBNmdPb0JLQ1NFS0tTbERJRWdJOFF3Z0RBOE1kOXVCbFN5Z3puN3dDdUFqZ3ZoRWhXRkNWSkNIRlNVWlFUQ1FrSloxWDZURVJVaWxoZTc1NHdtODNqQWN3QklMcDM3NDZYWDM0WlBqNCthdWVpRWxSUVVJQi8vZXRmK1Bqamo0SENDUjFtV2EzV2FlQmx4R3BqZVNVaUlpTHlNaXl2ZHlFcUtpclFZREM4SzRSNEppQWdBRk9tVE1Gamp6Mm1kaXdxUmJ0Mzc4YXJyNzdxWE92dUt5RkUzL2o0K0hTMWMza3hsbGNpSWlJaUw4T2JNdStReVdTcVl6QVk5Z2dobnFsWnN5YmVlKzg5RmxjdjhPQ0REK0xERHo5RXZYcjFBS0N6b2lqN29xT2pHNnVkaTRpSWlJaklXN0M4M2dHajBXZ0U4TE1RSXFabHk1YjQ2S09QbkdXR3ZFQ05Hald3WnMwYXRHL2ZIa0tJQmpxZGJvL1JhR3l0ZGk0aUlpSWlJbS9BOG5xYlRDYlRJeHFOWnJjUW9rcnYzcjJ4Wk1tU1VsbWJqTW8zUHo4L3pKczNEd01HRElBUUlreWowZXd3R28zZDFjNUZSRVJFUk9UcFdGNXZnOUZvN0NPRTJDcUVDQmcrZkRoZWZ2bGxDTUhiaGIyVkVBSXZ2dmdpSmt5WUFJMUc0NmZSYURhWVRLWWhhdWNpSWlJaUl2SmtMSzkvd1dnMDl0ZG9OQi9xOVhydDlPblQ4YzkvL2xQdFNGUk9QUDMwMDVnM2J4NThmSHkwUW9oM2pFYmpLTFV6RVJFUkVSRjVLcGJYV3pDWlRBTTBHczE3Qm9OQnpKa3pCMTI2ZEZFN0VwVXo3ZHExdytMRmkrSHI2eXMwR3MwaXM5azhXdTFNUkVSRVJFU2VpT1gxSmt3bTAwQWh4R3FEd1lBNWMrYWdiZHUyYWtlaWNxcEZpeGF1QWd0Z29jbGtHcU4ySmlJaUlpSWlUOFB5V2d5ejJkeERDUEd1ajQ4UDVzNmRpNGNmZmxqdFNGVE9OVy9lSEcrOTlSYjgvUHdnaEhqVFpESU5VRHNURVJFUkVaRW5ZWG45RTVQSjlEQ0FqN1ZhclpnNWN5YmF0R21qZGlSeUUzRnhjVml3WUFGME9wMFFRcXd3bTgxZDFjNUVSRVJFUk9RcFdGNnZZemFiWXdCOENVQS9mdng0UFBMSUkycEhJamR6Ly8zM1krYk1tUkJDNkFCOGJEUWFXNm1kaVlpSWlJaklFN0M4L3FGSmt5YlZBR3dWUWdRT0hqd1lUei85dE5xUnlFMDkvdmpqR0RkdUhBRDRhelNhelVhak1VTGxTRVJFUkVSRWJvL2xGVUJFUklTdnI2L3Zad0NxZGUzYUZZTUdEVkk3RXJtNVo1NTVCbjM3OWdXQVNocU41dk9ZbUpnQXRUTVJFUkVSRWJremxsY0FvYUdoYndzaFdrWkZSV0hLbENscXh5RVBNV3JVS054MzMzMEFFSzNUNmRZQ0VDcEhJaUlpSWlKeVcxNWZYazBtMDFBaHhJREtsU3RqMGFKRjBPbDBha2NpRDZIVmFqRm56aHpVcUZFREFQNW1NcG40THlORVJFUkVSSGZKcTh1cjJXeU9FVUlzTmhnTW1EOS9QaXBXcktoMkpQSXd3Y0hCV0xod0lYeDhmQ0NFbU1vSm5JaUlpSWlJN283WGx0ZW9xS2hBQUI4RDBBOFpNZ1RSMGRGcVJ5SVBWYjkrZmJ6eXlpc0FvQk5DZkZTM2J0MWd0VE1SRVJFUkVia2JyeTJ2UGo0K0N3QTB1ZSsrKzlDdlh6KzE0NUNINjlhdEd4NTU1QkVJSVNKQ1FrSldxNTJIaUlpSWlNamRlR1Y1TlJxTm5RQU1DZzBOeGF4WnN5QUU1OUdoMGlXRXdLUkpreEFlSGc0QVBVMG0wM05xWnlJaUlpSWljaWRlVjE3cjFxMGJMSVJZQ1FBVEowNUVXRmlZMnBISVN3UUhCMlBtekpuT0w5OXMzTGd4YjdJbUlpSWlJcnBOWGxkZWc0T0RYeGRDMUdqYnRpMDZkT2lnZGh6eU1pMWF0TUNUVHo0SklVUzR2Ny8vVXJYekVCRVJFUkc1QzY4cXIwYWpzYlVRWW5pRkNoVXdhZElrdGVPUWx4bzVjaVJDUTBNQjRCbWowZGhaN1R4RVJFUkVSTzdBbThxclRnanhOZ0FNSHo2Y3krS1Fha0pDUWpCaHdnUUFnQkJpVVZ4Y25GN2xTRVJFUkVSRTVaN1hsRmVUeWRSUENCSGJ1SEZqOU96WlUrMDQ1T1U2ZE9pQXVMZzRDQ0VhS0lveVJ1MDhSRVJFUkVUbG5WZVUxei9XMVp3REFHUEhqdVhzd3FRNkljVDFQNHV2Y1BJbUlpSWlJcUpiODRyeUdod2NQRTRJVWJsZHUzWXdtODFxeHlFQ0FEUnExQWpkdTNlSEVDTFUzOS8vRGJYekVCRVJFUkdWWng1ZlhxT2lvcW9DR0c4d0dEQjY5R2kxNHhBVk1YandZUGo0K0VCSytZKzR1TGphYXVjaElpSWlJaXF2UEw2OEdneUdVVUlJbjQ0ZE82SkdqUnBxeHlFcW9uTGx5dWpUcHcrRUVBWXA1WFMxOHhBUkVSRVJsVmNlWFY1alltTENoUkNqOUhvOVhuamhCYlhqRUJYcm1XZWVnY0ZnZ0pTeVQweE1URTIxOHhBUkVSRVJsVWNlWFY1MU90MUlBSDZQUGZZWXFsV3Jwblljb21KVnFsUUp2WHYzaGhEQ1I2dlZUbGM3RHhFUkVSRlJlZVN4NWJWKy9mcEJVc3BST3AwT2d3WU5VanNPMFMzMTZkTUhlcjBlUW9nK1VWRlJZV3JuSVNJaUlpSXFienkydkZhb1VLR1BFQ0t3VmF0V3FGbVRWMkpTK1JZZUhvN09uVHNEZ0orUGo4OUl0Zk1RRVJFUkVaVTNubHBlTlFER0FJVWpXa1R1NEttbm5uSStIQUJBcTJJVUlpSWlJcUp5eHlQTHE5Rm83Q0NFYUZDdlhqMjBhTkZDN1RoRXQ2VkpreWFJam80R2dGb21rK2xwdGZNUUVSRVJFWlVuSGxsZU5Sck5NQURvMmJPbjJsR0k3a2pmdm4yZEQ0ZXFtWU9JaUlpSXFMenh1UElhRXhNVERxQ3JyNjh2dW5YcnBuWWNvanZTcGswYkJBUUVBTUNEWERhSGlJaUlpT2gvUEs2ODZuUzY3Z0MwclZ1M2hwK2ZuOXB4aU82SWo0OFBPblhxQkNHRVJxUFJERlE3RHhFUkVSRlJlZUZ4NVZWS09SQUF1blRwb25ZVW9ydnl4Qk5QQUFDRUVMenZsWWlJaUlqb0R4N3FYdWpxQUFBZ0FFbEVRVlJWWG1Oall4c0tJZTRMQ3d2RGd3OCtxSFljb3JzU0V4T0Q4UEJ3Q0NHaVltTmpUV3JuSVNJaUlpSXFEenlxdkdxMTJzNEE4TkJERDBHajhhaVBSbDVFbzlHNDd0ZldhclZjNjRtSWlJaUlDSUJPN1FBbHJBY0F0Ry9mWHUwY1JQZWtWYXRXV0xWcUZRQThXc3pUNHJyZlhZL2o0dUlFQU9UbTVvcTh2RHhodDlzRkFEaC9yMUtsaWlnb0tCQU9oOE8xM2VGd2lJb1ZLN29lTzU5VEZFVUFnTVBoRUFFQkFlTDZyNTJQcFpSQ1VSVGg2K3RiNUQzTzdUNCtQcTd0VXNvYkhrc3BoY0ZnS0hhN2xGTG85WHJYMTllL1JxL1hDN3ZkN21uLzdTSWlJaUtpdnlEKytpWHV3V1F5VlFhUUVoQVFJTDc5OWx2bzlYcTFJeEhkTmJ2ZGpnNGRPaUF6TXhNQUhDaThTc0pqL3J5V0lMdkZZdUVmZGlJaUlpSXY0REdqRjBLSTlnQ0UyV3htY1NXM3A5UHAwSzVkTzN6eHhSY0FvUDNUMDFKS0tRRkFDQ0VCeU91MjNXdzdBTWliYmYvVGM3alQvZjNWdnB5dnVka3gvdGdPL1BWbmNiM21qMS9XMi8yZUVoRVJFWkY3ODVqeUNxQUxBTFJ1M1ZydEhFUWw0cUdISHNMbm4zOE9BTnVzVm1zbkFJcktrWWlJaUlpSVZPTXBzeG9KS2VWakFOQ21UUnUxc3hDVkNLUFJDQ0VFQU55SC80MVdFaEVSRVJGNUpZOG9yN0d4c1EyRUVPRlZxMVpGMWFwVjFZNURWQ0lxVnF5SU9uWHFRQWdSR2hzYmExUTdEeEVSRVJHUm1qeWl2R28wbXZzQm9GbXpabXBISVNwUjk5OS9Qd0JBcTlVV04rc3dFUkVSRVpIWDhJanlDdUJob1BBeVN5SlBZamFiQVFCU1N0N01UVVJFUkVSZXpWUEthM3NBZU9DQkI5VE9RVlNpb3FLaW5BK2JxNW1EaUlpSWlFaHRibDllalVaamlCQWkwdC9mSHhFUkVXckhJU3BSMWFwVlEyQmdJSVFRMVJzMmJGaEo3VHhFUkVSRVJHcHgrL0lxaEdnQ0FCRVJFYzZaV1lrOGhoQUNUWnMyQlFBRUJnWnk5SldJaUlpSXZKYmJsMWNBVFFBZ01qSlM3UnhFcGNKWlhxV1VMVlNPUWtSRVJFU2tHazhvcjBZQWFOaXdvZG81aUVwRmd3WU5BQUJDaUdpVm94QVJFUkVScWNZVHlxc1pBSm8wYWFKMkRxSlM0YnlYVzBySmY2RWhJaUlpSXEvbENlVzFJY0RMaHNselZhdFd6Zm13dHBvNWlJaUlpSWpVNU5ibE5Tb3FLbEFJVWRuWDF4ZWhvYUZxeHlFcUZVRkJRZkQzOTRjUUlqUXVMaTVZN1R4RVJFUkVSR3B3Ni9McTQrTlRDd0NxVktuQ21ZYkpZd2toVUx0MjRhQ3JvaWdOVkk1RFJFUkVSS1FLdHk2dkRvZkRWVjZKUEZtdFdyV2NEMWxlaVlpSWlNZ3J1WFY1MVdnME5RR1dWL0o4MTVYWCttcm1JQ0lpSWlKU2kxdVhWeUZFSlFDODM1VThYcVZLbFFBQVFnaitTdzBSRVJFUmVTVzNMcThBS2dNc3IrVDVLbFNvQUFDUVV2S0huWWlJaUlpOGtsdVhWeWxsT0FDRWhZV3BIWVdvVkFVRkJUa2ZzcndTRVJFUmtWZHk2L0lLSUJ6d2pKSFhyS3dzREJvMENKbVptYmg2OVNybXpwMkw3T3pzTzk3UGxTdFhNRzNhTkVncDcvaTlkcnNkNmVucFNFNU94cUZEaDdCMzcxNXMzYm9WLy9uUGY3QjA2VkxNbkRrVDhmSHhON3p2eElrVCtPMjMzNHJkWjFKU0VyWnQyM2JMNDZhbnArUDQ4ZU0zYlAvd3d3L3g4c3N2MzdEOXM4OCt3NUlsUzRyZHo5MThibmR3WFhrTlVUTUhFUkVSRVpGYWRHb0h1QmRDQ0k4cHIwSUl4TWZISXpzN0d6azVPZGkxYXhjT0hqeUlGU3RXd04vZkgwQmhFZXpaczJlUjkzMzIyV2VJaUlod2ZaMlptWWt2di93U00yYk11T214dG16WmdrOC8vUlM1dWJuSXpzNUdkblkyc3JLeWtKdWJXK1IxL3Y3K0NBNE9SbkJ3TUVKQ1FoQVNFb0tjbkp3YjlqZDc5bXhJS2ZIZWUrL2Q4Tnp1M2J1eGRPbFNSRVJFb0ZHalJzWG0yYng1TTFhc1dJSHAwNmZqMFVjZmhjUGhjRzEvL1BISFhWOXJ0Vm9Bd0MrLy9JS3FWYXNXMlllaUtCZzBhQkNDZzRNeGJkbzAxS2hSQTdtNXVVaFBUMGRlWGg3eTh2S1FuWjJOek14TVpHWm00dHExYTBoUFQwZGFXaG91WGJxRTNOeGNMRjY4K0tiZk03VTV5NnNRd3YxLzJJbUlpSWlJN29KYmwxY3BaWkFRd25VL1lIbVdsSlIweStlZEk0WW5UcHhBOWVyVk1YSGlSR3pldkJrcEtTbW9WcTBhZkgxOVhhL2R1SEVqTkJvTnVuZnZYdXkrTkpwYkQ2ZzNidHdZYmRxMFFVQkFBUHo5L2VIdjd3K0R3WURWcTFjak1URVJiNzMxRnU2Ly8vNi8zQThBN05tekI0bUppVml6WmsyeG43Tmx5NVpZdjM0OXZ2bm1HL2o0K0JSNUxqZzRHS0dob2VqWHJ4OXExYXFGbVRObklpUWtCRU9HREhHOVp0bXlaVmkyYkJrQVlOT21UYWhWcXhhT0hqMktIajE2M1BDWkowMmFoQ2xUcHVDWlo1N0I1TW1Ua1pPVGc5ZGZmOTMxdlBQNE9UazVxRmV2SGdJREF4RWNISXlnb0NCVXJWb1ZlWGw1TjJRc0wvejgvSndQQTlUTVFVUkVSRVNrRnJjdXIwSUlId0F3R0F4cVIvbExmeDR4dlprUkkwWVUrZnJiYjcvRnlwVXJFUmNYNTlwV3MyWk4xeWdrQUtTbHBTRTlQUjBBY1Bic1dXZzBtaHRLWksxYXRWenZpWXlNUkdSa3BPdTVVNmRPWWVMRWlVaE5UY1hzMmJQUnNtWExJdS9kdEdrVDR1UGpNV1hLbENMbFRsRVVMRjY4R0QxNjlFRFRwazF2K1RuLy9lOS80OS8vL25lUmJmMzc5M2Q5M25idDJxRlZxMWF1L1Y4L291eHdPSERmZmZjQkFGSlRVM0htekJrTUd6YXN5TDUrK2VVWHhNYkdZdDI2ZFpnNmRTcXVYcjJLSGoxNm9GMjdkdkR6ODNQdGQ5MjZkVml3WUFFKytlU1RZbk9XVjNxOUhnQWdwU3ovUCt4RVJFUkVSS1hBcmN1cmxOSkhDT0VXNVJXNDhSTGZQK3ZVcVJNbVRacUVCeDk4OEk3MisvNzc3K1BERHo4c3N1M1BKWEw3OXUyb1dMRmlrVzEydXgwZmZQQUJWcTFhaFVjZmZSVExsaTFEY0hDdzYvbU1qQXpNbVRNSFc3ZHVSZGV1WFYyWDd6cXRYYnNXMTY1ZHc0Z1JJM0R0MmpXc1g3OGVXN2R1UmVYS2xRRUFpeFl0d3U3ZHUvSHh4eCs3eXBlaUtEZU02TzdmdngvTm16Y3ZVb3lmZnZycFlqL3JUei85aE9qb2FMejIybXU0ZVBFaVhuamhCYnp6emp1dVlsNmhRZ1VzV3JUSTlYcDMrZG40S3pxZDY0K3FaM3dnSWlJaUlxSTc1TmJsVlFqaEMveHZWTW9kbkRwMXF0aEpoWUtDZ2hBY0hJd3JWNjY0dGhWWDlBQWdPVG01eVBiUm8wZGo5T2pScnE5YnRteUo5OTkvSDQwYU5ZTFZhc1h6eno5ZlpLUTJQejhmWDMvOU5UNzg4RU9rcGFWaDJMQmhhTkNnQVg3NTVSZGtaR1RnMnJWcnVIcjFLclp2MzQ2Q2dnSzgrZWFiYU5ldVhaRU14NDRkdzRvVkt6QjM3bHo0Ky90ajh1VEorUEhISC9Ia2swOENBQklTRXJCdTNUcE1uejdkZFg0bVQ1NE1LU1ZtejU3dDJrOThmRHdHRHg2TU1XUEdvRy9mdnE3dG4zNzZhYkVqcjF1M2JvWEQ0VUN0V3JXUW41OFBBR2pVcUJGV3IxNk4wNmRQWS9UbzBRZ0pLWnpUcUxpSm9vNGVQWHJUNTZwVXFRS2owWGpEOXZMQVdWNkZFTzd6dzA1RVJFUkVWSUxjdXJ5NjI4Z3JBUFR0MjdmWVNZOTY5dXlKME5CUVhMcDB5Ylh0aFJkZVFJY09IZENuVDU4aXIvM3ovWjUvVmxCUTRQcWVLSW9Db0dqQjEycTFlUHZ0dDExRmVmSGl4YTRKbVJ3T0IwNmRPZ1VoQko1ODhrbU1HalhxK3BsdVhYYnUzSW04dkR5TUd6Y09kcnNkQURCczJEQ0VoNGNqUFQwZEV5ZE9SUHYyN2RHNWMyZlhleDU2NkNGTW5qd1pMVnUyUk5ldVhRRUFjWEZ4ZU9HRkY3Qnc0VUlvaW9Mbm5uc09RR0ZoZFk3ME9uOVBUazdHdm4zN1VLVktGUURBMWF0WG9kZnJFUndjaktwVnEyTE5talhZdlhzM0prK2VqUGJ0MjJQU3BFazMvUjRWOTF6YnRtM0xiWG5sWmNORVJFUkU1TzNjdXJ3NlI2R3V1NlN5M051OWV6ZUF3c3RmTDF5NFVHVFNwV25UcGlFbEpRVkE0YjJyTnBzTmd3Y1B2bUVmdi96eUM3UmFiWkg3WU9mTm00Zms1R1RNbno4ZlVrclhCRS9POHBxZG5ZMkFnTUs1ZnJSYUxaWXNXUUtkVG9kS2xTb2hLQ2dJZHJzZDY5YXR3K3JWcXhFVkZZV3hZOGNpTmpZV3k1WXRRNXMyYlJBVkZWVWtRKy9ldmRHNmRXc0VCQVRneFJkZmhKK2ZINTU3N2psa1oyZmo1WmRmaGxhcnhTdXZ2SUpyMTY0aEp5Y0h1Ym01aUlpSVFQWHExVEZ2M2p5MGFOSENOV1B3a0NGRGtKT1Rnd3NYTHJqMjM2dFhyeHMrOTMvKzh4ODBhZElFUjQ0Y2djUGhRRXBLQ3FwWHJ3NGhCRHAzN2d5ajBZZ0pFeVpnMXF4WmFONjhlYkhMK2pqdmVTM3V1ZkxNT1hMT2tWY2lJaUlpOGxidTAvcUtJYVcwQ3lFTWRydmRMVVpmaFJDdWlaU1dMVnRXNURMVjRPQmdWS2xTQlljT0hRSlFPS053OWVyVjBieDU4Ny9jNzVVclY3QjU4MmIwNzk4Zm1abVpBT0FxcXM1UnkxR2pSbUg1OHVXdVVkVEdqUnNES0N5M1gzMzFGVmFzV0FFQW1EaHhJanAyN0FnaEJQTHo4M0g0OEdHc1hic1dyNzMyR2pwMDZPQTZabGhZR01MQ3d2RHh4eC9qNHNXTFdMWnNHUXdHQTE1OTlWWHMzNzhmQVBEb280L2VrRlduMDBGUkZNeWNPUlB2dlBPT2EvdExMNzNrdXB4NnhJZ1I2TjY5TzZaUG40NFJJMGFnYnQyNldMTm1EUm8wYUFDZFRvZFhYbmtGeWNuSk9IUG1ET3JVcWVQYVI0MGFOYkI2OVdxY09YT20yTkZpZCtZOGoxTEtBcFdqRUJFUkVSR3B3cTNMcXhBaUY0QWhQeisvWEpkWDUyVzFmMTdlNXVEQmc5aTVjeWVBd3BsM2E5ZXVqUzFidGlBckt3c2JObXpBd0lFRGIydTVtalZyMWtDajBhQjM3OTQ0ZCs0Y3RGcXRhL2tnaDhNQklRVDBlajFlZXVrbExGdTJERDQrUHNqT3pzYk9uVHV4WnMwYVpHVmxZY0NBQWVqZXZUdTBXcTFycmRuczdHd01IandZTTJiTXdDdXZ2SUxSbzBjWHVTLzF5cFVyV0w1OE9aNTg4a25YUGFsOSt2UkIzYnAxRVJ3Y2pQbno1MlBCZ2dXSWpJeEVqeDQ5OE5wcnI2RlRwMDVZdFdvVjNuMzNYUnc2ZE1nMW9pdUVnSlFTNTg2ZHcyT1BQWWJzN0d6bzlYcTg5ZFpiZU9XVlYvRFlZNDhCQUtwWHI0NEdEUnJneUpFak9IYnMyQTFyeHhvTUJ0U3JWOC8xdFhNazI4bFo3dis4UFNRa3BOd3Vrd1A4NzJkSUNNSHlTa1JFUkVSZXlhM0xxNVF5VHdpQmdvTHkvZmY1N094c0FJVnJkY2JIeDJQeTVNbnc4ZkhCMUtsVGtaT1RneWVlZUFLTkdqVkNlSGc0enA4L2o3ZmZmaHRhclJaUFBmVlVzZnR6RmtXZzhQTGlUejc1QlAzNjlVTlFVQkIrL1BGSDE2VzBRT0g5cjNxOUhuUG56c1hNbVRPUmxaV0ZhOWV1b1V1WExxNUNGQm9haW5mZWVRY0xGeTUwVFlMa3BORm80T3ZyaStEZ1lDeGN1QkJYcmx4eExXL3ordXV2dzhmSEI3MTc5OFpQUC8yRU0yZk9vRU9IRG9pTmpVVktTZ3JtejUrUHVMZzRWNUYyWHZyYXYzOS9kT3pZRVRWcTFIQWRwNkNnQUZldVhISGRDM3M5NTZYV1FPRUVUN0d4c2RpL2Z6OHNGc3NObHhmdjNyMGIzMy8vUFlZTkc0YXdzREIwNnRTcDJPL2huN2ZQblRzWGp6enlTTEd2TFErY1ArTlN5dnkvZUNrUkVSRVJrVWR5Ni9JS0lBL0FEWVdydkxsNDhTSTBHZzJDZzROeDl1eFo3Tml4QTJ2WHJnVUFmUERCQndnTURFVDc5dTJSazVNREtTWFdyMStQMGFOSHc5L2Z2OGgrOHZMeW9ORm9zSEhqUmdCQTkrN2RjZm55WmJSczJkSTEwZEgrL2Z1TGpFWTZ5MnZWcWxXTFhLYmJ2MzkvQUlYRk5UQXcwUFhMWnJOaDJiSmwyTFp0Ry96OS9ZdGttRDkvUHY3NzMvL2k2YWVmUm1abUpuNzQ0UWNBaGFPdFFVRkJxRm16SmpwMjdBZ0F1SERoQXZ6OC9GekY5WG82bmE1SWNRVUtaMHh1M0xneDR1UGprWktTZ2s2ZE9tSHo1czN3OC9OenZTWXNMQXdBMEtwVks3ejQ0b3ZRNlhRd21VeEY5dlBERHovZzg4OC94OGlSSTEzYkprMmE1TXIxWjdtNXVjVmUzbHplT1AraEFVRDUvbUVuSWlJcUIrTGk0dnlsbEU5SUtSOFdRclFHVUFOQVJRQ2NPNktRWFVwNUJjQTVJY1JlQUQ5a1pXVnRPWHIwYUliYXdlNEZ6L3RmY3Z2ejd0Ymw5WS9MaHN2OXlPdkpreWRSdVhKbDZQVjY1T2Jtb25IanhoZ3laQWk2ZE9tQ1R6NzVCTE5tellKT3AwTmdZQ0JDUTBNUkVoS0NaNTU1QmdDd2ZQbHlkT3pZRVhYcTFFRm1aaVlDQWdKUXExWXQxNzVqWW1MUXJWczNBSVZGN1B2dnZ5OVMzUEx5OG9xOXBIcm8wS0dRVW1McDBxVUlDUWxCMjdadEFRQ3BxYWtBZ0VxVktxR2dvQUJUcDA1RnAwNmQ4TUFERDJEOCtQSG8xNjhmcWxTcEFvZkRnZW5UcDZOT25UcUlpSWk0NFI3VHc0Y1BJekl5OHFiZms2eXNMTmQ5dVlxaUlERXhFVzNhdEFGUU9Jc3dBTmV5TzA3Nzl1MkRFQUpHb3hFNm5RNXQyN1l0OHRta2xQanh4eC9Sdkhueklua01Cc01OL3hEZ2JxNHJyK1g3aDUySWlFaEYwZEhSb1hxOWZweVVjamlBSU9lVmFIUURuUkFpSEVBNEFDT0FZZjcrL2xsR28zR2xvaWh6RGh3NGtLcHl2anZDODM3YjNQNjh1M1Y1QlpBQi9POCt4dkxLYXJXNkpraXFWNjhlMXF4Wmd6ZmZmQlByMXEyRHdXQndGUlBudXF0VnExYUZUcWREZm40K1ZxOWVqVXFWS3FGT25UcElUazVHdFdyVmJucWNUei85RkxtNXVVVW1WcnBaZVMwb0tNRE1tVE94ZGV2V0ltdkUvdmsxZVhsNUdENThPUHIwNllNUkkwYTRscW5SYXJXdVMzelQwOVB4Zi8vM2Z6aDA2QkFlZU9BQk5HM2FGSjkvL2psYXRteDUwNnpUcDA4SFVEaWFlK0xFQ1dSbVpycG1UejV4NGdRYU5XcUVkZXZXQVFCKysrMDM5Ty9mMzNYLzc2Wk5tNUNkblkyRWhBUmNmNzl6WW1JaUxsNjhpQUVEQnR6MHVPN0tlZW01RUNKTDVTaEVSRVRsVWx4YzNOT0tvcXdBRU9yOHgrN1dyVnZEYkRhalJvMGFDQWtKY2FzVktrcVQzVzVIZW5vNnpwOC9ENHZGZ3IxNzkyTC8vdjBCVXNyUkdvMW1vTmxzSG1XeFdONVhPK2Z0NEhtL2ZaNXczdDM5VEtZQ2NLMVhXaDQ1SEE3czNMblRkWm11dytIQUJ4OThnQTBiTnVDSko1NUFXRmdZRmk5ZWpORFFVTHo5OXR0bzA2WU5kdTNhaFdQSGprRlJGQ2lLZ29ZTkd3SUFEaHc0Z0FZTkdoUjduRk9uVG1IbHlwVjQrdW1uaTR3NlptWm11cGJOY2JweTVRckdqeCtQWThlT1lkR2lSWGp3d1FlTDNhZS92ei9tenAyTDlldlhZOUdpUmJEWmJKZ3padzZxVjYrTzc3Ly9IbDkrK1NWKy9mVlhuRDkvSGtGQlFZaUtpa0xidG0zeHpqdnY0TXlaTTFpMGFORk52eStYTDE5MjViUllMQWdPRGtiZHVuVUJBRjkrK1dXUjRwdVdsb2JRMEZBQXdMRmp4N0Jnd1FMMDdkc1gyN2R2eDlLbFN6Rm16QmdBd0pZdFd5Q0VjSTBpZTVLTUROZlZIR2xxNWlBaUlpcUh0R2F6ZVlHVWNwUVFBZzgvL0RCR2pScFZaRVVDS2txbjA2Rml4WXFvV0xFaW1qVnJobjc5K3VIY3VYTjQ2NjIzc0dQSGppQUE3NW5ONW9jc0ZzdGdBUGEvMnA5S2VON3ZrQ2VjZDNjdnJ4ZUJ3bkpUWG0zYXRBbFhybHpCSTQ4OGdyTm56MkwwNk5FNGRlb1VoZzRkaW4vODR4OFFRcUJMbHk0WVBudzRtalp0aWpmZmZCUDkrL2ZIbTIrK2lRWU5Hc0RYMXhlTkd6ZEdRVUVCZHUzYWhkR2pSK1B5NWN1NGZQa3lnTUpMWXMrZlA0OFJJMFlnT0RnWWd3Y1B4c1dMRjVHYW1ncWRUb2VkTzNlaVpzMmFyanp4OGZHWU5Ha1NBZ01EOGNFSEh5QXlNaEpKU1VuSXlzcUNyNjh2ZnY3NVo5Zmx2RTY5ZS9kRzA2Wk5NWDc4ZVBUdDJ4ZkxseStIb2lqdzkvZkh3SUVEWVRLWlVLZE9IVnkrZkJtTEZpM0M5dTNiTVd2V0xOYzZyZ0FRRkJTRVgzNzVCWTBhTmNLbFM1ZHc5T2hSOU9uVEJ3Q3dkKzllR0kxR0NDSHc2YWVmSWlFaEFkT21UY1B4NDhmaDYrdUxiZHUyb1ZhdFdraE9Uc2FJRVNQUXVIRmpqQnc1RWlhVENlUEdqVVAxNnRYUm8wY1BiTjI2RlUyYk5rVjRlSGlSL05PblQzZU45THFyYTlldUFRQ2tsRmRWamtKRVJGU2U2TXhtODdzQStsZW9VQUd2dnZwcWtTdlE2UFpWcjE0ZGMrYk1RZmZ1M1RGbHloU2twYVVOTUp2TllVS0lYdkh4OGVYdHRpV2U5eExpWnVmZHZjdXJsREpWQ0ZHdVIxNnZYYnVHenAwN28xS2xTcEJTNG9rbm5zREREejljWkRtWG5Kd2NSRVpHWXU3Y3VkQnF0WmcwYVJJR0RScUUrUGg0UFB2c3N6QVlERGh4NGdRVVJVSGJ0bTB4ZlBod0pDUWtJRFkyRnBVcVZjS0FBUU9Ra1pHQlZhdFdJU0FnQU1uSnllalhyeDhBb0dMRmloZzNicHpyV0JVcVZNQ0REejZJc1dQSHV1NEQzYjE3dDJ1VTFOL2ZIOE9IRDcvaGMwUkhSK09qano3Q2hnMGJVTDkrZlRScTFBanQyN2QzUFgvdTNEblhxTy9TcFV0eC8vMzNGM24vaXkrK2lDVkxsbURUcGszUWFEUm8wS0FCZXZic2lmejhmT3pmdngrREJnM0N2bjM3TUcvZVBMejg4c3VvV3JVcXhvNGRpMTkvL1JWVnExYkZqQmt6TUh6NGNBUUdCbUxCZ2dYUTZYUm8xNjRkbm52dU9iejk5dHRvMWFvVmpFYWphOTNjNncwZlBoenQyclVyOXZ6azV1WVdXZjZudkhLV1YzRGtsWWlJeU1Wa01zMEIwTDl5NWNwWXZudzVJaUlpMUk3azloNTQ0QUdzWGJzV2d3Y1B4dG16Wjd0TEtWY0FLRmYzWlBHOGx6eDNPTzl1ejJReVRUQ2J6WEx4NHNXeVBNdkt5cnJqOTF5NmRFa2VPWEtreUxiejU4OUxLYVhNeThzcnNzK3JWNi9LVTZkT0ZYbXRvaWd5UHovL2pvN3BjRGp1T09mMUxCYUx6TTNOdmVQM25UdDNUcWFrcEVpSHd5RjM3Tmh4MDlmdDJyVkxYcjU4dWNnMlJWRmtRa0tDNitzL2Y0WWRPM2JJYytmTzNYU2Z6bU9tcEtUY2NlNnl0SDc5ZW1rMm02WFpiSDViN1Q5M1JFUkU1WUhSYU94ak5wdGwrL2J0NWVuVHA5WCtYN1hIdVhEaGduejg4Y2VkZi8rNGNXUkRKVHp2cGF1OG5uY250NTZLeTJReURSUkNyT3JXclJ1bVRadW1kaHlpVXJOczJUS3NXclVLaXFKTXQ5bHNNOVRPUTBSRXBDYVR5VlJkQ0hGRXE5VUdMVm15NUlZcnZxaGtIRHg0RUFNSERrUkJRVUdXM1c2UFNVeE0vRjNOUER6dlphTzhuZmZyYWRRT2NDK0VFTWtBa0pLU29uWVVvbEoxNXN3WkFJQ1U4amVWb3hBUkVhbE9DUEV2QUVIUFBQTU1DMHdwYXRhc0dZWU1HUUloUklCT3AxdXBkaDZlOTdKUjNzNzc5ZHk2dkRvY2ptVGdmMnVURW5tcTA2ZFBPeDhlVXpNSEVSR1IybUppWXU0SDhIUzFhdFdLbmFlRFN0YXp6ejZMaUlnSUNDRTZ4TWJHUHFaV0RwNzNzbFZlenZ1ZnVYVjV6Y3JLT2dNVWpyeEtLZFdPUTFRcXBKU3VrVmRGVVk2ckhJZUlpRWhWV3ExMkJnQzg4TUlMeGE1bFR5VkxyOWRqNU1pUkFQNzN2VmNEejN2WktpL24vYy9jK3A1WEFEQ2J6WmNBVk55NWN5ZENRa0xVamtOVTRqSXlNcHhyMTZaYkxCYitrQk1SNHVMaTlBNkhJMEFJNFcrMzIzMEJRQWdodFZxdDRuQTRjdlI2ZldaOGZIeTIyam1KU2xwc2JHeVVWcXM5V0tOR0RXemV2QmxDdVAxZlpkMkNsQks5ZXZYQzc3Ly9EaUhFQS9IeDhUK1g1ZkY1M3RXaDlua3ZqbHN2bGZPSFl3QmFKaVVsRmJ0TUNwRzdPMy8rdlBQaDZWdTlqb2c4Ui8zNjlYMHFWS2hRVHdoUlQwclpFRUJqSVVSdEFMV2tsTFdrbElFYVRlSEZVM3E5dnNoN2RUb2RwSlF3bTgxMktlVmxBS2NBbkJaQ0pDbUtjaFRBQ1VWUlRodzRjQ0M1akQ4VzBUM1RhclhQQTBEMzd0MVpZTXFRRUFMUFBmY2Nac3lZQVVWUlhnTHc5N0k4UHMrN090USs3OFZ4Ky9JcXBiUUpJVm9lT1hLRTVaVThVbEpTRWdCQVNzbjdYWWs4Vk1PR0RTdjUrL3UzRmtMY0Q2QU5nQlpDQ0FPQUcvNmlKb1NBbjU4ZmZIMTk0ZXZyQzRQQkFDa2xwSlJRRkFXNXVibkl6czVHVGs2T1RnaFJCVUFWQVBjQmdMUHdhalFhbU0zbXl3QitsRkwrS0lUWWQrWEtsWDFKU1VtNVpmaXhpZTVJVkZTVVFVclpUNi9YbzBlUEhtckg4VHJ0MjdmSDdObXpVVkJRMERFaUlzSzNyUDU3d2ZPdUxyWE8rODI0ZlhrVlFsZ0I0T2pSbzJwSElTb1ZKMDZjY0Q0OHBHWU9JaXBaMGRIUjBUcWRyaE9BN24rVVZsZEw5Zkh4UVdSa0pHcldySWxhdFdxaGJ0MjZxRnExS3FwVXFZTHc4UEFiUmx1TDQzQTRjT1hLRlp3L2Z4N256NTlIY25JeVRwMDZoZVRrWkp3K2ZScHBhV2tWL3poMmR3QUlDd3ZMQ1EwTjNTR0UrTkxoY0h5ZGtKQnd0clErTzlIZE1CZ01iWVFRWVNhVGliZUtxU0F3TUJBUFAvd3d2dm5tbStDd3NMQW5rNUtTMXBmRmNYbmUxYVhXZWI4WnR5K3ZpcUljMW1nME9IbnlwTnBSaUVyRjRjT0hBUUNLb3V4VE9Rb1IzYU9ZbUppYU9wM3VhUUFEQURSemJnOEtDb0xKWkVKc2JDeWFOMitPUm8wYVFhZTd0LzlGYTdWYVZLNWNHWlVyVjBaTVRNd056NmVrcE1CaXNTQWhJUUdKaVlrNGR1eVluNklvM1FCMDAyZzAwbVF5L1FCZ3JkMXUvMjlpWW1MYVBZVWhLZ0ZTeWtlRkVHamR1clhhVWJ4V3UzYnQ4TTAzMzBCSzJSbEFtWlFZbm5mMXFYSGViOGJ0eTJ0QlFjRVJIeDhmSkNVbFFVcko2K0RKbzBncFhlWFY0WEN3dkJLNUthUFIyRW9JTVZ3STBRdUFGZ0JxMUtpQmR1M2FvWDM3OW9pT2puWmQwbHRXcWxTcGdvNGRPNkpqeDQ0QWdHdlhybUhQbmozNDRZY2Y4Tk5QUDRtTWpJeTJBTnJxOWZxbEpwTnBqY1BoZVBmQWdRT1dNZzFKZEIwaFJGY0FhTk9tamRwUnZGWnNiS3p6NFVObGRVeWVkL1dwY2Q1dnhpT2FudGxzUGdXZzluLy8rMS9VcmwxYjdUaEVKZWJDaFF2bzNMa3pwSlFwVnF1MXF0cDVpT2pPbUV5bURrS0lXUUR1QndCL2YzODgrdWlqNk42OU82S2pvOHZ0UDdnV0ZCUmc5KzdkK09LTEw3QjM3MTRVRkJRNG45cnVjRGhlUzBoSTJLMW1QdkkrVVZGUllUNCtQcGZEd3NLd1k4Y090ZU40dFU2ZE9pRWxKUVYydTczS2dRTUhVa3Z6V041MjN2UHo4KzlvR2FDTWpBeFVxRkNoMk9jeU16TngrZkpsMUtsVHAwU3lsZVY1dnhXM1h1ZlZTVXI1SFFEOC9MUHFzemNUbFNqbnFDdUFlRFZ6RU5HZE1ScU5MY3htODdkQ2lHOEEzRis5ZW5XTUhEa1NXN2R1eGRTcFV4RVRFMU51aXl0UU9JTnh1M2J0c0hEaFFtelpzZ1ZEaGd4QmVIZzRBRHltMVdwL05Kdk4zOGJHeHByVXprbmVRNi9YeHdCQS9mcjFTM1Mvdi8zMkcxNS8vWFU0SEk3YmVuMStmdjROdjZTVXJ1ZGZlKzAxWEw1OEdRQXdlZkprSkNRazNISi9BLytmdlR1UGk2cDYvd0QrT1hkbTJFUVdFUUZ4b1NCUVdXUUcxNnkwM00zVTNBcVQxTXcweTl3ekxmMW03bG1wcFdVdVNXcHF1WVRwejY5Ym1rdHFLak1EaXVLT0tiS0lxS3pDek56eiswTm52cUNzQW5PSDRYbS9YcjRhWnU3TS9jQmpPTStjYzg4WlBoeEhqaHg1NnZ3WkdSbllzMmRQaWNka1oyZWpjK2ZPdUh1M2NtYi9HeTlEa012bEwxVEtDNWFncXVwKzhlSkY5T3JWQy92Mzd5L1g4elp1M0lpSkV5Y2lQeisveU1kMzc5Nk5NV1BHSURjM3Q5VFhTa2hJUUZoWVdLSDdQdm5rRTh5WU1hTk1XV0ppWXRDNWMrZGlMNTFjdVhJbFJvOGVqZXpzN0RLOVhtbk1XZmVTV0VYenloajdDd0RVYXByTlJLeUxScU1CQUhETy81WTRDaUdrREVKRFExMlVTdVYzZ2lEOEErRGxldlhxWWNxVUtZaUtpc0tRSVVOUXExWXRxU09XbTZ1ckswYU1HSUUvL3ZnRG4zenlDUm8wYUFBQUx3dUNjRnFwVkM0UENRbXBKM1ZHWXYwWVkwMEE0SmxubnFuVTE5WHBkSWlLaXNLbVRadktkSHpidG0yZitIUHo1djkybllxS2lrSm1aaVlBNE1DQkEwaE9UaTd4OVdKaVlwQ2VudjdVK2ZmdTNZdHAwNlpoOSs3ZHhSNGppaUxTMDlNaGl1SlRuNmVncGsyYkdtK0dsWFJjWmFpcXVwODhlUktKaVlsNDdybm55dnljYytmT1lmSGl4ZkR4OFVGbVppYnUzTGxqK3ZOb2hYY3NXYklFTXBrTU9UazVoUjdQeU1nbzlmVWZQSGlBRXlkT2xIbWtkTnUyYmZEMzl5LzJaek5zMkREazV1Yml4SWtUWmY0ZVMyTE91cGVrMmwveitzZy9BQkFYUjR1eEV1dFNZRGFCOWMrVklUVlcwNlpOdlRMZGN4SUFBQ0FBU1VSQlZHeHNiQm9LZ3RDUWM5NVFFQVJ2em5rOUFPNEE2akxHN0Rubk5vd3hXd0FDNS93Qll5d1hRQzduUEoweGxpU0tZcklnQ0xjQS9LdlQ2Ukp5YzNPdlg3NTh1ZlIzQzVXb2VmUG1QUmxqcXhoakhuWjJkaGc2ZENpR0RoMWFwcFdCcXdPRlFvRUJBd2JnOWRkZng4YU5HN0ZtelJyaC92MzdJK1Z5ZWQvUTBOQVJXcTEydTlRWmlmVXlOakdWTlFYU3FFbVRKdWpldlR0V3JseUpIajE2d05YVnRkVG5SRVZGb1dIRGhnQmdHamxMU1VtQmg0ZEhzYzlKVEV5RWw1ZlhFOWUybDdSZWkzR3J2S0w0K1BnQUFQcjE2NGNEQnc3Z2l5KytnSyt2THp3OVBkR2hRNGNpbjlPbFM1Y2k3NCtPTHQva0xtOXZid0FBNTl5M1hFOThDcFZSZDUxT2g4VEV3b3VuSHp4NEVENCtQdUNjRi90ek52Nk1BU0FwS1FtVEprMkNYcTlIWkdRa0lpTWpDeDA3Y09CQWlLS0kxTlJVcEthbVB2R3pidFdxRlg3NDRRZWNPM2NPZm41K1JVNE5QbkRnQVBMeThvcXRYMEhwNmVuWXUzY3Y1c3laWTdydjhWRmNvNDgvL3ZpSiswNmVQQW1aVEZicWVRb3laOTFMWWhYTnExcXRqbGNxbGVtSmlZbDEwdExTVUxkdVhha2pFVkpoOSs3ZHc1VXJWd0FnUTZ2VjByUmhZaFVlcmJiYlNoUkZsU0FJTFRubkxSaGpkWXlQRzkvRUdmOXJaMmNIaFVJQm1Vd0d1VndPem5taDZYcEdCZDhRS2hRS0tCUUtxRlNxQk03NUNjNzVQNHd4VFVwS3lxbGJ0MjdsVlBiMzVPZm5aMXU3ZHUwNWpMR0p3TU9SbVduVHBxRisvZnFWZlNxTElKZkxFUkVSZ2Q2OWUrUHJyNy9HenAwNzNRVkJpRktwVkd1U2s1TS9ySXFmTVNHY2MzL0dXS1dzYlpLZG5ZMlltQmdFQmdiQzJka1pvMGVQeHQ2OWU3Rml4UXBNbVRLbDNLOTM0Y0lGZlA3NTU5aTdkMitSaitmbjUrTzk5OTVEejU0OThmNzc3MlBkdW5WWXZIaXg2ZkdaTTJkaTVzeVpwcS9IamgyTHQ5OStHLzM2OVN2Mm5NYUdrekdHR1RObVlNQ0FBZmo4ODgreGJ0MDZiTjI2OVludjkrMjMzOGJxMWFzclphdVpBazE2bFM4MFV4bDFUMHhNTFBabldaYWY4ZVhMbHpGdTNEalVyVnNYR3pkdXhOcTFhM0grL0huTW56OGZUazVPaUkrUHg2MWJ0ekI5K25SODhjVVhhTktrQ2FaTW1ZTGx5NWMvMFpORVJFUmc2OWF0aFJwam8rM2J0Nk5ldlhxUXlXVEZOdFJ1Ym02b1hiczJObTdjaUlZTkcrTGxsMS9HMWF0WFRhLzM3YmZmbXByTW9wdzRjUUlMRnk0czl2R1NtTFB1SmJHSzVoVUFaNHp0QS9ERzRjT0hhUU5qWWhXMFdpMEFnSE4rRWtEbHpQVWh4TXhDUTBOZE9PY3Z5MlN5N28rMk8vQUJIamFiZ2lDZ1FZTUc4UEh4Z1plWGwybFBVMDlQVDdpNnVzTFoyYm5FVVV2T09lN2R1NGZidDI4akxTME5pWW1KU0VoSXdLMWJ0NHg3bXZvWURBWWZ4dGliQU9EaDRaSG40ZUZ4aERHMlM2ZlQvZmZNbVRQeEZmMyttalp0Nm1WdmIvODdnTloyZG5ZWVAzNDgrdmZ2WDlHWHJSYWNuSnd3YytaTWRPN2NHYk5uejhidDI3ZUhlWHA2aHJxNnV2YUppNHY3VitwOHhPcDRBYWlVQVlycjE2OWp6Smd4K1A3Nzc5RzZkV3Q0ZVhuaDFWZGZ4ZGF0V3pGbzBDRFRxR3BaQlFRRXdOM2R2ZGdGaFRaczJJRDA5SFRUKzlQZXZYdmp4UmRmaEY2dnh4dHZ2SUh4NDhmamhSY2VYa1lZRVJGUmFFUnMrdlRwNk5PbmorbnJxS2dvekpvMXE5RHJlM3A2WXM2Y09mRDM5NGNnQ0dqY3VIR2hheTZ6c3JJQUFPN3U3b1ZHbHUzdDdaL3EybnRuWjJmalRiZHlQN244S3EzdXhtWTBJU0VCL2ZyMUsvVnJvenQzN3FCZHUzWVlQMzQ4N096c01HTEVDRXlmUGgzUjBkRjQrZVdYc1hyMWFzVEh4MlB6NXMybUR5MjdkZXVHczJmUGxta1VGUUF1WGJxRTA2ZFBBeWk1b1o0NmRTbzZkZXFFVFpzMjRmUFBQNGRPcDhPSUVTUHc3cnZ2d3RmMzRZRG83Tm16c1dyVnFpS2ZiekFZTUhUbzBPcFE5MkpaUy9NS0FEc0J2SEgwNkZGcVhvbFZPSHIwNFdLZW5QT1NWMklneE1JMGFkTEV6ZDdldmpkajdBMEFyK0RSdnpWMTY5WkZZR0FnbWpkdmpyQ3dNUGo3KzhQVzF2YXB6OE1ZZzZ1cksxeGRYZUh2Ny8vRTQzbDVlVGgzN2h4aVltS2cwV2dRRXhOam01bVoyUWxBSjRWQzhZMVNxVHpQT1Y4bml1S20yTmpZY204V0hoSVNFaUNUeWZZQWFOeW9VU044K2VXWDVicCt5bHE4OE1JTDJMaHhJeVpQbmd5TlJxTzBzYkU1RlJvYTJsVnIvQVNPa0VyQUdQTUVVS1pwdmNXSmpvNHU4bmNGOFBENndOVFVWTk4xb2FkT25jTHExYXV4Wk1tU0ozNVBGV3dtamJwMDZWTGs0aiszYnQzQ3lwVXJNWERnUU5QSWxaT1RFNXljblBEZ3dRTUFENXRQNDhnWjU3emMwem1Cd3R2SVhMOSt2Y2dHcUZldlhvVytMbTRFc0RST1RrNEFBTVpZbFRjeGxWSDNpbXJkdWpWR2p4Nk5MVnUyRkxyL3dJRURoYjUrN2JYWGluMk4wcVptcjF1M0RnQXdiOTY4UWxPT0R4NDhpRW1USm1ILy92Mm1uOEdjT1hQd3pEUFA0SlZYWHNIMjdkc2hsOHZ4K3V1dkl6dzhIRjkvL1RXOHZiMkxuVUpzRkJFUlVlNVJlSFBXdlNSVzA3d3l4djRVUlpGSFIwY3p2VjVmNGMzZENaR1N3V0RBd1lNSHdSOHVZYmlsMUNjUUlqMlpTcVhxREdBb2dMNEFGSUlnb0ZtelptamJ0aTA2ZCs1cytsVFlYR3h0YmFGVUtxRlVLakYwNkZDSW9vaXpaODlpMzc1OU9IejRNRzdldk5tVU1UYVhNVFpicVZUdTVweC9yOVZxLzRzeXpIUm8zcng1SzBFUTlqREdYSlJLSlJZdlhneEhSMGN6ZkZlV3lkWFZGY3VYTDhlQ0JRdXdiZHUyZWdEK1ZLbFVYZFJxTlYzeVFDcExMZURoZGxOUFE2L1hZOHlZTVJneVpBaGVmUEhKclNvYk5teUlwVXVYbXI1MmNIREFxVk9uc0huelpnd2VQTmgwdjZPakkzNysrV2ZvZERxOCtlYWJPSDc4T0JRS0JicDA2UUtWU29Wang0NFZlbDEzZDNmMDdOa1R3NGNQZitLY3hrc2ZDamJIb2lpVytUMXNSa1pHb2NXZUhtOUVqZE9ZczdLeTBMZHZYL3o2NjYrbUJxaTQ2MS9Md3M3T3pualQvcWxmcE93cVZQZktOSGJzMkhMdk5YdjQ4R0VzV2JLa3hHTVNFaEx3My8vK0Z3Q2VXT0FyTFMwTkNvV2k0S2duenA4L2ovajRlTFJzMlJLY2MweWZQaDEyZG5iSXpNeEVWRlFVUHYvOGN3d2JOc3gwL01jZmY0eUFnSUJDZndlTmpXaDVtTG51eGJLYURpODZPanBKcVZTZXlzckthaFVkSFkzV3JWdExIWW1RcDNiKy9IbmN1M2NQQU01cHRkb0VpZU1RVXF6QXdFQkhXMXZiUVFBbUEvQURnT2VlZXc1ZHUzWkZyMTY5NE9ZbTZRZTBoUWlDZ0pDUUVJU0VoR0RDaEFtNGNPRUN0bTdkaW4zNzlnbVptWms5R0dNOVZDclZCUUQvVWF2Vld3SG9pM3FkNE9EZ1lKbE10ZytBVThlT0hURm56aHlyV1pTcEl1UnlPYVpObXdaSFIwZXNYYnUyRG9EOXpaczNmeUVtSm9aV1V5U1Z3UjVBdWZiQUxPaml4WXZJeTh1RFNxVXEwL0dCZ1lGbzA2WU5mdjc1Wnd3WU1NRFVZQjQ2ZEFqQS94WlRNdWJ4OWZVdDhnTTZoVUtCYWRPbUZYa080OGhyZ2FZQTVSbUEyYmx6Sjc3KyttdlQxNCtQN2hsLy94b3p1cnE2VnNydjVBSy83NTZ1R09WVG9icFhsckN3TUFRRUJCaTNEQ3NUQndjSHBLYW1vbFdyVmlVZXQyblRKdFNyVncvUFBmY2NMbHk0VU9peGhJUUVOR3pZc05DNkRsOTk5UlVNQmdOMjc5Nk5mZnYybVViVU4yN2NpSnljSExScjE4NzBkMG9VUmR5OGVSUHZ2UFBPVTQyeUYyVG11aGZMYXBwWEFHQ01iUUhRNnM4Ly82VG1sVlJyeDQ4ZkJ3QTh1cGFiRUl2enFHa2REV0FxQUJkYlcxdDA2dFFKZ3djUExuWmFuaVZoaktGSmt5YjQ5Tk5QTVhIaVJPemN1Uk1iTjI1RVFrSkNBSUJOU3FYeU1vQ1BOQnJOZndzK0x5Z295RmN1bCs4SDROU3BVeWZNbnovZm92ZHJOVGZHR0Q3NjZDTUF3TnExYTEwRVFkalJwRW1UbHZIeDhYY2tqa2FzeE5QKy8zYjY5R25JNVhLRWhJUVlGME1zMVlnUkl6QjgrSEJzMjdZTjRlSGhBSUNlUFh0aTVjcVZwbVB1M2JzSHhoaWNuWjFOKzdzV2JEVCsrZWNmZE9qUW9jaExKSXhiNmhUY1FzdGdNSlM1ZVIwMGFCQUdEUnFFUFh2MkZOa2dQejUxdENLanJjVXcyeTgvcVgvUHJsaXhBZ2FEb2RSR3RLRG82R2kwYXRXcTFPY01IejRjTDc3NElxNWR1NGExYTljV1dvRTZOallXZ1lHQmhZNzM5UFJFZW5vNjFxOWZqd1VMRmtBUUJLU25wNXVtSHR2WjJUMXgzZTZubjM2S1R6LzlGTURUVHhjdlFOSmlXRlh6YWpBWWRzbGtzaThQSHo2TVR6NzU1SW5seUFtcERrUlJ4STRkT3dBQWVyMytWNG5qRUZKSVlHQ2dqYTJ0N1RETytSY0E2ams3TzZOZnYzNFlOR2lRcE5ja1ZZU2RuUjM2OSsrUHZuMzdZdmZ1M2ZqcHA1OXc3ZG8xUHdDN1ZDclZEcDFPTis3TW1UTlh3OExDbkVWUi9DOWpyRjZiTm0wd1o4NGN5ZDlRV1NMR0dNYU1HWU1iTjI3ZzRNR0R6OWpiMjI4RjhESUFMblUyVW4wOTJpTExNUzh2NzZtbWtKNDhlUkxObWpVcjEzWDJvYUdoQ0F3TXhMcDE2ekJnd0FESTVYSWtKU1ZCci8vZnBJeU9IVHZDM3Q0ZW16WnR3dWpSb3dFVUhpWDg0NDgvY1BMa1NVeVpNdVdKNmNxcHFha0EvcmNZa2ZGMUsrdlN0NmlvS09UbTVtTEtsQ240OTk5L0VSa1phYnJPc2FqcmRzdEtwOU1aYitaVlBHWEpLbHIzcWpCMzdseDA3ZHExMk1jZmJ4eEw0Kzd1RG5kM2R6UnUzQmlMRmkzQ3laTW4wYnAxYXlRbkp5TStQcjdRdEhXamVmUG1vVVdMRm1qVnFoVnljbkt3YU5HaWduVXhpWXFLS3ZSMWRhbDdTYXlxdTR1SmlZbmpuR3R2Mzc1ZGNIOU1RcXFWYytmT0lURXhFWnp6aTdHeHNaV3pzelFobFNBME5MU2RqWTJOR3NEeVdyVnExWHY3N2JleFk4Y09mUERCQjlXMmNTMUlFQVQwNk5FRHYvNzZLeVpNbUdDOEp1ZzF1VndlMDd4NTgyR2M4eFdNc2VlZWUrNDVmUFBOTjdTMlFna0VRY0NzV2JQUXVIRmpNTWJhSzVYS0NWSm5JdFZlTm9CQ3EraVcxWU1IRHhBZEhZM25uMysrM004ZE9IQWdVbEpTc0h2MzdpSWZQMzc4T0pZc1dZSmh3NGFacGxVV2JMTEdqUnVIUm8wYVlkeTRjWmcvZjM2aDUxNjdkZzEyZG5ad2QzY0g4TDlyWUN2NnU4WEh4d2ZSMGRGd2NYSEJ3b1VMVFUzSE45OThnMzM3OXNITnpRM1IwZEZQUGZxV2wvZXdkK0djUDZoUTBMSjU2cnBYbFduVHBpRXNMS3pZUDJWcFhQUHo4MDBMY3hvMWFOQUFLcFVLdi96eUN3RGc5OTkvaDcyOS9SUFgyVzdidGcwSERoeEFZbUlpZXZic2lmZmVldys1dWJsNDY2MjNuamhQdzRZTkMvMnBDRFBYdlZoVzFid0NBR05zTlFEVHlCVWgxYzJlUFE4WEYzNDBEWjRReVFVSEI3dXFWS29WZ2lBY0ZRUWhzSHYzN3RpK2ZUdkdqaDFiYUxxYnRaREpaSGpycmJld2JkczJkTzdjR1l3eFI1bE05aE9BZ2JWcjE4YkNoUXNydEVweVRXRnZiNDh2dnZnQ2dpQ0FNVFl6SkNUa0dha3prZXFMTVpZQ0FIZnYzaTMzYzQ4ZlA0NzgvSHpUZGpSbGNmdjJiWWlpaUM1ZHVzRE56UTMvL2x2MDdrK0NJR0RCZ2dXd3M3UEQrKysvRHhzYm0wS0w0Ymk3dTJQWnNtWDQ0SU1QbnJpazdjeVpNL0R6OHpQTjREQTJyNVZ4RGYyMWE5Znd6anZ2SURrNTJiU25yRXFsd3BvMWEvRGFhNjloL2ZyMWhmYktMbytNakF6anpTcS9IS0FpZGE4cU0yYk13RjkvL1ZYc243VnIxeGI1UE9QSStrOC8vWVJ1M2JvVnVaRFRpQkVqOFBmZmYyUExsaTNZc0dFREJnd1lBSHY3d3VzajVlYm13dHZiRzQwYU5VTC8vdjB4ZWZKa1RKZ3dvY2pWam0vZHVsWG9UMFdZcys0bHNicVBqVG5uMndBc09YcjBxSkNYbDBkdk1FaTFrcCtmajUwN2Q0SnpMaG9NaHFJMzZTTEVqSlJLWlZ2RzJDWUFqUm8xYW9TcFU2ZVc2NXFmNnN6VjFSWHo1OC9IU3krOWhBVUxGaUE3T3h1ZmZmWlpoVCs5cmttQ2dvSXdhTkFnckYrL3ZwWk1KcHNEWUpEVW1VaTFsUVFnSkMwdERYNStmdVY2NHRtelorSG01b1ltVFpxVStUbXJWcTNDc1dQSHNHUEhEdnorKysvRmZsQW5sOHV4ZlBseTNMMTdGMy85OVpkcG44K0NHR040NTUxM0NqWEFCb01CSjArZVJPL2V2VTMzR1VjWEsvTGVWUlJGL1BiYmIvanV1Ky9nN2UyTjFhdFhtNXFmUVlNRzRZMDMzc0NDQlF1d2FORWliTml3QVdQR2pFSDM3dDNMZFk3NzkrOGJ2eTl6TkRGUFhYZXBlSGw1WWNXS0Zjak16SVNEZzROcDZ5UGpTT3VlUFh2UXQyOWZkT3pZRVNOSGppejAzRmF0V3FGbno1NllOMjhlM04zZEM2MGFiRFJvMEtBaVIxbU5pNGdWVk5MMlBlVmw1cm9YeStxYVY0MUdjMHVwVk83SnpzN3V2bXZYTHJ6Kyt1dFNSeUtrekk0ZE8yYjhaT3VmcDlsM2twQktKRk1xbFpNQnpHR01DUU1HRE1DRUNSTnE1S3E2UFhyMFFNdVdMWkdZbUlqUTBGQ3A0MVE3YjcvOU5qWnYzb3k4dkx3QktwVnFobHF0dml4MUpsTDljTTR2TXNhNjNyaHhBMjNhdENuWGM4ZU1HWVB3OFBCeVhhT2VuSnhzbXY1YjJnd1RnOEVBWDE5ZlRKMDZGU0VoSWNVZU4yclVLTHozM252bzA2Y1BqaDA3aG52MzdxRjkrL2FteDQyckR4ZThaallqSXdNcEtTbUZ2bjVjV2xvYWdJZU42K2JObTdGdzRVSjA2ZElGMDZkUGg0T0RnMmxoS0FDb1Y2OGV2djc2YSt6YXRRcy8vUEFEUEQwOVMvemVpbElnejQxeVA3bWNLbEwzcXZMRkYxL2dpeSsrS05PeGl4Y3ZObDNySEJ3Y2pCZGVlQUhqeDQrSGo0OVBrYzFtZm42KzZlK0JLSXFJajQ5SGl4WXRDaDFqL0hzc2lpSVNFeE54OWVwVk9EbzZGcm1TOU9NclVKZTIvMnRKekZuM2tsaGQ4d29BblBObGpMSHVXN1pzb2VhVlZDc2JObXdBQURER1ZrZ2NoZFJnWVdGaERwenpud0M4NGVMaWd1blRwNk5EaHc1U3g1S1VjVUVOVW41dWJtNElEdzlIWkdTa25ITStFY0Q3VW1jaTFRL25QSjR4VnVRYi9ySXdMb29Fd0RRU1poeEpLdUpjdUhUcEVscTJiRm5vL3F0WHJ3SjR1QWpPN2R1M0FUeGNzQ2szTnhkVHAwN0ZsU3RYTUg3OCtDSmZVeFJGM0xseng5UmdSRVpHd3NmSEI4MmJOemNkazVpWUNBQ29YYnUyNmI0bFM1YVV1RS9vc1dQSDhOMTMzOEhHeGdZLy92Z2ozbi8vZmZqNyswT3BWQmI3SE9EaGgzTGR1M2QvcWtYbmpOTlBPZWRsVzdhNUFpcFM5N3k4UENRa0pDQXBLUWtBVE52UWxQZnJnSUNBUXE5YjJvSk5BSkNUay9QRUFsMXVibTRsMXZMU3BVdVlQbjA2YnR5NGdWbXpaaUVxS2dvalI0NUUxNjVkTVdMRUNEenp6TU1yTDc3NjZpdWNPSEVDTjIvZVJMMTY5UkFjSEl6Ky9mdVg4dE9vT0hQV3ZTUlcyYnhxdGRyZEtwWHFlbng4Zk9QWTJOZ1NQd1VqeEZKY3VuVEorQWxac2xxdFhpOTFIbEl6aFlTRTFCTkY4WGZHMlBQUFB2c3N2dnZ1dTZmNlpKNlFnbnIwNklISXlFZ3d4bm9CK0FDQUtIVW1VcjB3eGk0QVJVK05MSzhHRFJyQXhzWUdQL3p3QXpJeU1ncE4welVZRERoKy9EaFNVbElLallvQ3dOU3BVeUdUeVhENDhHSDQrL3RqOU9qUjhQWDFSVlpXRnViUG40L2c0R0MwYmR2V2RMeWpveU9pbzZNUkVCQ0EwNmRQdzJBd29FbVRKdGkxYXhlMFdpMW16cHdKclZhTFU2ZE93ZEhSRWIvLy9qc2NIQnpRdUhGajAydE1tVElGUFh2Mk5IMjljK2RPTEZpd0FBQVFFeE9EU1pNbW9VK2ZQbmo1NVpjeGR1eFlYTGh3QWIxNjljTEZpeGRoYTJ0cnZPWWMyN2R2UjA1T0RyS3lzbUF3R0NDS0l2UjZQZlI2UGZ6OS9jdTFqMnA4ZkR3QVFCUkZUZmwrOHVWWGticGZ1WElGRVJFUnBxOEhEU3A4MVVKWnYzNTg5REk5UFIwM2JwUTgrR2djUFMyTGUvZnVZZFdxVmZqdHQ5L2c0K09EdFd2WHd0ZlhGOTI2ZGNPNmRldXdjdVZLN04yN0Y2MWF0Y0piYjcwRmxVb0ZwVktKME5EUVFxT3RSZjJNS2pMUytqaHoxcjBrVnRtOEFqQnd6cjloakMxWnYzNDl2dnp5UzZuekVGS3FyVnUzQWdBNDU1RUE5Q1VlVEVnVkNBZ0lxQytUeVE0eXh2eGJ0bXlKYjc3NXhtSzJKaURWMjdQUFBncy9Qejljdm55NXZrcWw2cUJXcXc5SW5ZbFVMNElneEhET2NmbHl4V2VkMTZwVkM1OTk5aG1XTGwyS2VmUG1QZkc0bTVzYlJvNGNpVmRlZWFYUS9kOSsreTFjWFYwTE5YcVptWm5vMTY4ZmJHeHNNSHYyN0VMSGp4dzVFc3VXTGNPT0hUdGdiMitQOTk5L0grN3U3bGkvZmoyYU4yK09WMTk5RldxMUdpdFdySUFvaXFoVnF4YW1USmxTNlBWdGJHd0svUjR1K0ZoV1ZoYVVTaVUrL3ZoakNJS0F0V3ZYSWpJeUVnc1hMc1M5ZS9lZzArbkFlY2s3VlBuNys1dG1mWlZWVEV3TUFFQVFoS09sSEZwaEZhbTduNStmNmIxVlpmcnFxNi93MVZkZlZkcnJHYStyZnUrOTl6Qmt5QkRUNVRtQ0lHRElrQ0Y0OWRWWHNXYk5HdXphdFF0T1RrNElEZzR1ODJ0WDVsWTU1cXg3U2F4Mmc3ckF3TUE2dHJhMk54VUtoZjMyN2R2aDRlRWhkU1JDaXBXZW5vNVhYMzBWZVhsNWVUcWRydkhaczJkVFNuOFdJWlVuS0NqSXc4Ykc1aUNBcHAwNmRjTGN1WE5OVStzSXFRekxsaTNEVHovOUJGRVU1MmkxMnMra3prT3FINlZTZVpFeDl0ejI3ZHZSb0VFRHFlT1lYTG55Y0JhbHI2OXZtWTYvZWZNbVpESVp2THk4VFBlSm9naEJLUDhtSURrNU9TVit5Q2lLb21ta2xYTnUrc01ZQTJNTUNvV2lYTC9yVTFOVGpRczgzVkNyMVkzS0hmZ3BXRXJkUlZIRWtpVkwwS05IanllbUVqOU9wOU5oK2ZMbGVPMjExNHJka2tpbjArSGZmLy9Gczg4K2k3dDM3NkpPblRvbHZxWmVyeTl4R3lWUkZISDM3bDI0dWJtQmM0N2MzTnduL203azVPVEEzdDYrM05QRnBhaDdjYXh1cXh5anVMaTRkTTc1RHpxZERpdFhycFE2RGlFbDJyUnBFL0x6ODhFWTIweU5Lekczd01EQU9qWTJOdnNCTk8zUW9RUG16WnRIalN1cGRFMmJOZ1VBQ0lKQXExNlJwN1VEQUk0Y09TSjFqa0o4ZlgzTDNMZ0NENmN0RjJ4Y0FUeFY0d3FnMU5reGdpQkFvVkRBMXRZV2RuWjJzTGUzaDRPREErenQ3V0ZuWjFmdTMvWEcwVGZPdVRsSDN5eWk3b0lnWVB6NDhhVTJyc0REN1k3R2pCbFQ0bDY2Q29VQ3ZyNitZSXlWMnJnQ3BlLy9Ld2lDYVJveFk2ekl2eHNPRGc1UGRaMnpSSFV2a3JWT0d3WUFHQXlHUlRLWjdJUC8rNy8vc3gwMWFsU2hpL1VKc1JUMzd0MHpia2l0WTR4OUxuRWNVc09FaFlVcFJGSGNCQ0NvWGJ0MitQTExMNS82VFJRaEpURXVOc0k1ZjY2b3gvMzgvR3hyMTY3dHlSano0cHk3Y3M0ZEFkUVNCS0VXNTl5T2MyNWdqQm53OExLS2ZNYllYVkVVMHhsamQvUHo4MVBpNHVLU3pmZmRFQ2t3eHZZQm1QRDMzMzhqUER4YzZqZzEwcUZEaHdBQWpMRmQ1am9uMVYxNlV0UzlPRmJkdk1iR3h0NVVxVlEvNU9mbmoxdTVjaVdtVHAwcWRTUkNudkRiYjcvaHdZTUg0Snh2VnF2VmtxN2dSbW9lVVJTL1lveDE5dlgxeFpkZmZra2pycVRLT0RrNUFRQVlZeDZob2FHZEJVSHdCeEFDSUpoei9peGpyQjRlWGM1a25OSm85UGpYUnNZUFdteHRiYUZTcVRJQnhISE96ekxHVGdNNG5aZVhkeVl1TGk2L2lyODFZaWJwNmVsLzFhbFRKK1AwNmROT21abVpoVmJsSlZVdkp5Y0hCdzRjQU9jOFd4Q0ViZVk2TDlWZFdsTFZ2VGhXM2J3Q1FINSsvamNLaFdMMGpoMDdiSVlQSDQ1NjllcEpIWWtRazd0MzcyTGR1blVBb09PY2Z5NXhIRkxEaElhR3ZzVVkrOGpGeFFXTEZ5K0duWjJkMUpHSUZYTjBkRFRlZEJZRVlXL0J4eGhqa012bHFGdTNMdXJXclFzWEY1ZEMweHR0YlczQk9ZY29paEJGRWZuNStjak16RVJHUmdZeU16T1JscGFHbEpTVTJwenpOb3l4TmdEZUJRQmJXOXNIU3FYeUtJQ3RCb05oRCsyZlhiMGxKQ1E4cUZPbnpucWRUamQ2Ky9idEdEeDRzTlNSYXBSRGh3NGhMeThQQUhaSFIwZm5tT3U4VkhkcFNWWDM0bGg5ODNyMjdOa2JTcVZ5YVY1ZTNvVEZpeGRqN3R5NVVrY2l4R1RWcWxYSXlja0JnRTFhcmZhUzFIbEl6UkVTRXRKQUVJUWZHR09ZUFhzMjZ0ZXZMM1VrWXVWc2JXM1Jva1VMSkNRa29GR2pSbWpVcUJIOC9Qemc3KytQUm8wYW9XN2R1azkxTFpaUmZuNCtybCsvaml0WHJpQW1KZ2J4OGZHNGVQR2kzWU1IRHpvQjZDU1h5NkZVS3JVQWZzelB6Lzh0TGk0dXZkSytPV0kyQm9OaGxVd21HNzF0MnphODlkWmJGZm83UThxT2M0NzE2MDI3K0gxbjd2TlQzYVVoZGQyTFVpTXEzNlJKRXpkN2UvdExnaUM0L3Z6enp3Z01ESlE2RWlHNGR1MGFCZ3dZQU01NVpsNWVuajlkcjBYTVNGQXFsZi9IR092V3QyOWZmUHJwcDFMbklhUks2UFY2cU5WcTdOKy9ILy84OHc5dTNyeHBmQ2dYd0hxRHdiQWtKaVltVHNLSTVDa29sY3EvR0dQdDU4eVpnMjdkdWtrZHAwWTRmdnc0UHZ6d1F3QlFxOVhxeXRzOHRCeW83dVpuQ1hWL1hJMVlsU00rUHY0TzUvd3p6am0rK3VxclV2ZThJcVNxY2M2eGFORWk0NUwxaTZoeEplWVVHaG9hemhqclZyOStmVXljT0ZIcU9JUlVHYmxjamxhdFdtSGF0R25Zdm4wNzFxOWZqOWRlZXcyT2pvNzJBRVlJZ2hDclVxbldxMVNxcGxKbkplVXlBd0IrL1BGSDZIUTZxYk5ZUGIxZWorKytlempvSm9yaUZ4SkdvYnFia1FYVnZaQWFzektIdDdlM2xuUCtSbXBxcWx1REJnM2c3Kzh2ZFNSU2d4MDlldFM0aGRPL21abVpBOVBUMHcxU1p5STFRMWhZbUFPQTdZd3hwMW16WnBWcmV3ZENxanQzZDNkMDZOQUI0ZUhoY0hWMXhkV3JWMWwyZG5ZSTUvejkrdlhyMTdHM3R6OSs5KzdkUEtsemtwSWxKeWRmOS9MeWFubi8vbjEvempsYXRtd3BkU1NyOXV1dnYyTEhqaDNnblArdDFXcW5TSldENm01ZWxsTDN4OVdJa1ZjQWlJNk8xZ0g0QUFBV0xWcUUrL2Z2UzV5STFGUlpXVmtGcjcyZWZQbnlaWHFqUk14R0ZNWDNHV01OVkNvVlhuenhSYW5qRUNJSk96czdEQm8wQ051M2I4ZkVpUk5SdDI1ZEFjQllGeGVYZUpWSzFWZnFmS1IwZXIxK0RJRHNuMy8rR1dmT25KRTZqdFc2ZlBreXZ2MzJXd0RJRlVWeHBOUjVxTzdtWVdsMUw2akdqTHdDUUhKeThsVXZMNi9HRHg0OFVLYWtwS0JqeDQ1U1J5STEwSklsUy9EUFAvK0FjLzZIUnFPWkxuVWVVbk9FaFlVNUE0aGlqTmt1V0xDQVZsOG5OWjVNSmtOd2NEQmVmLzExWkdWbElUNCszcEZ6L29hbnAyZERRUkQyWjJabTB0eEVDNVdTa25MUHc4TWpsWFBlNisrLy8wYm56cDBMcm1oTktrRjZlanJlZi85OTNMdDNENklvL2ljbUprYnliVktvN2xYUEV1dGVVSTBaZVRYS3ljbVp6RG0vdlh2M2Jodzdka3pxT0tTR2lZMk54YVpObThBNXY1dWZuMjlSbjJRUjZ5ZUtZamdBcDdadDI5TENkWVFVNE9qb2lLbFRwMkx0MnJWbzNMZ3hHR1BEUFR3OFRnVUhCemVST2hzcG5sYXJYUVZnNWUzYnR6Rml4QWdrSlNWSkhjbHFwS1dsWWRTb1VVaE1UQVNBelZxdGRwN1VtWXlvN2xYSGt1dHVWT09hMS9qNCtEc0FSZ1BBckZtemFQb3dNWnVzckN6TW1ESEQrT1UwV3FTSm1Ka0FZRHdBaEllSFN4eUZFTXZVdEdsVHJGKy9IdDI2ZFFOanJKbGNMdjg3TkRTMG5kUzVTUEVZWXg4QWlFcE1URVJFUkFST25Ub2xkYVJxNzh5Wk00aUlpTUNWSzFjQTRNK01qSXdJcVRNOWp1cGUrYXBEM1lFYU5tM1lLRGs1K1p5bnAyZEFUazVPY0VKQ0FycDA2VUw3UlpFcXhUbkgvUG56amI5Yy82dlJhTVpMblluVUxFcWw4aFhHMlBqR2pSdGo0c1NKOUR1UGtHSW9GQXAwN05nUnpzN09PSDc4dUQxakxOekR3K05zY25MeUJhbXprU2NsSlNXSlNVbEpXNzI4dko1NThPQkI4NTA3ZHlJNU9Sa0JBUUdvWGJ1MjFQR3FsYlMwTkh6MzNYZVlPM2N1c3JPekFlQjN4bGlmdUxpNGZLbXpQWTdxWG5tcVU5MkJHdHE4QW9DRGc4TitXMXZiTjY5ZnYrNVNwMDRkbWtKSHF0VGV2WHZ4L2ZmZkEwQlNUazVPNTdTMHRGeXBNNUdheGN2TGF4cGpXRzNIaGdBQUlBQkpSRUZVVEJVUkVRR2xVaWwxSEVJc1hsQlFFUHo4L0hEbzBDR0ZLSXI5UER3ODFNbkp5WmVremtXS0pDWWxKZjN1NWVXVkRPQ2xDeGN1Mkc3Y3VCSG56NStIWHE4SFl3d3ltUXh5dVJ5Q1VPTW1IUmJKWURBZ016TVRpWW1KT0hIaUJGYXRXb1haczJmajdObXpBSkROT1orbTBXakdKU1VsaVZKbkxRSFZ2Wnlzb2U0MStxUDNzTEN3MXB6em83YTJ0dksxYTlmQ3o4OVA2a2pFQ3QyNGNRUGg0ZUhJemMzVkd3eUdWMk5pWXZaS25ZblVMR0ZoWVFwUkZGTUZRWERadVhNblBEMDlwWTVFU0xWeCt2UnBqQmt6QnZuNStibWM4KzRhamVhUTFKbEk4VUpDUXVySlpMSzVBTjVrak5XU09rODFrd3RnbTE2di95UTJOdmFtMUdIS2crcGVJZFdxN2pXNmVRVUFsVW8xR2NDWDN0N2VXTGR1SFp5ZG5hV09SS3hJVmxZV2hnMGJocXRYcjBJVXhTOHRhWjhzVW5PRWhvWjJFQVRob0wrL1B6WnUzQ2gxSEVLcW5TTkhqbURpeElrd0dBejNEUVpEcTVpWW1JdFNaeUlsQ3dnSXFPM2c0RENZTWRZQlFBZ0Fkd0RPQU9TU0JyTWNCczc1ZlFCM0FNUnl6bzhZRElhMVo4NmN1U3Qxc0lxZ3VwZXEydGU5eGpldkFKaEtwZm9Wd0lBV0xWcmcrKysvaDB4V1kyZFRrMHBrTUJnd1pjb1VIRHg0RUp6emZScU5waXNBTG5VdVV2TW9sY3I1akxFcHc0WU53NGNmZmloMUhFS3FwVjI3ZG1INjlPbmduSi9Qejg5dkZSY1hseVYxSmtJSXFXbG9BampBOVhyOU1BQ3hwMCtmeHRkZmZ5MTFIbUlsVnExYWhZTUhEd0xBNWN6TXpQNmd4cFZJcHowQXRHblRSdW9jaEZSYlBYcjB3S0JCZzhBWWEycGpZeE1wZFI1Q0NLbUpxSGtGRUJzYm15MktZbThBYWIvKytpczJiTmdnZFNSU3plM1lzUU1yVnF3QTUveWVUcWQ3N2ZMbHl4bFNaeUkxazUrZm55MWpMRXdta3lFb0tFanFPSVJVYTJQSGpvVlNxUVJqcko5S3BSb3NkUjVDQ0tscHFIbDlSS3ZWSm5ET2V3SEkrZWFiYjdCNzkyNnBJNUZxNnVqUm81ZzVjeVlBUEdDTWhaODVjeVplNmt5azVySzN0dzhDb0dqY3VESHM3T3lramtOSXRTYVh5ekZ6NWt6ai8wdUxsRXFsdTlTWkNDR2tKcUhtdFFDTlJuTmNGTVdCbkhQOWYvN3pINXc0Y1VMcVNLU2FpWTJOeGFSSms4QTVONGlpK0s1YXJhWlBRWWlrRkFwRlV3QzBtam9obGNUYjJ4dmp4NDhIZ0xxTXNhVlM1eUdFa0pxRW10ZkhhTFhhL3hORjhWMjlYczhuVFpvRXRWb3RkU1JTVFp3N2R3NGZmdmdoZERvZEJ6QlpxOVgrSW5VbVFrUlJiQWdBSGg0ZVVrY2h4R3IwN2RzWFFVRkI0SnozVnlxVkxhVE9Rd2doTlFVMXIwWFFhclUvYzg0bjVlYm1Zc3lZTVRoOStyVFVrWWlGTzNmdUhFYU5Hb1hzN0d4d3ptZXIxZXBGVW1jaUJBQUVRZkFCSG80V0VVSXFoeUFJR0RkdUhCaGpBZ0JhNlpFUVFzeUVtdGRpYURTYWJ3Qk1lUERnQVI4N2RpeE9uVG9sZFNSaW9lTGk0akJ5NUVoa1oyZHp6dmtYR28xbWh0U1pDQ25BQjZEbWxaREtwbFFxMGI1OWV6REdYbElxbFoya3prTUlJVFVCTmE4bFVLdlZpMFJSSEc5c1lBOGRPaVIxSkdKaFRwMDZoWkVqUnlJbko0ZUxvamhUbzlIOFIrcE1oQlRFT2ZjR2dIcjE2a2tkaFJDcjg5NTc3eGx2Zml4bERrSUlxU21vZVMyRlZxdGRJb3JpaDNsNWVZWkpreVpoMjdadFVrY2lGbUwzN3QwWVBYbzBjbkp5UkZFVVA5VnF0VE9semtUSTR4aGpkZ0JvcFdGQ3FrQ1RKazNRb2tVTEFPaWtWQ3FiU1oySEVFS3NIVFd2WmFEVmFyL25uTDhoaW1MdW5EbHpzSHo1Y25ET3BZNUZKTUk1eDdwMTYvRHBwNS9DWUREa2lhTDRybGFyblNkMUxrS0t3am0zQlFDRlFpRjFGRUtzVWtSRUJCaGpETUJFcWJNUVFvaTFvK2ExakRRYXpWYkdXQmZPZWZyS2xTc3hiZG8wNU9ibVNoMkxtRmxlWGg1bXo1Nk54WXNYQTBBR2dOZGpZbUxXU0J5TGtKTFlBb0NOalkzVU9RaXhTbTNidG9XYm14c1lZNzBBeUtYT1F3Z2gxb3lhMTNLSWpvNCtxdGZyMjNIT0wrM2R1eGREaHc1RlltS2kxTEdJbWFTbXBtTGt5SkdJaW9vQ2dCc0FYdEZvTlArVk9CWWhwVkVBZ0V3bWt6b0hJVlpKSnBPaFY2OWVBRkJYcFZLOUpuVWVRZ2l4WnRTOGx0T1pNMmZpQlVGb0NXRFA1Y3VYTVhqd1lKdzRjVUxxV0tTS2FiVmF2UFhXV3poejVnd0FIR1dNcWRScWRiVFV1UWdwRFdNc0F3Q3lzN09samtLSTFlclV5YlRZOEZ0UzVpQ0VFR3RIemV0VGlJNk92cTlXcTNzQStESWpJNE4vOE1FSCtQYmJiNkhUNmFTT1JpcVpYcS9IcWxXck1IejRjS1NucDNNQTM2dlY2ZzdSMGRGcFVtY2pwQ3c0NStrQWtKR1JJWFVVUXF4V1FFQ0FjVVh2OXFEM1ZvUVFVbVhvRit6VEU5VnE5UlJSRlBzQ3VQUHp6ejlqMkxCaCtQZmZmNlhPUlNwSldGZ1lXcmR1alI5KytBRUE3blBPaDZqVjZnOEFHQ1NPUmtoNXBBUEEvZnYzcGM1QmlOVmlqS0Y5Ky9ZQVVGZXBWTGFXT2c4aGhGZ3JhbDRyU0t2VlJuSE9Rd0FjUG4vK1BBWU5Hb1F0VzdaQUZFV3BvNUduSklvaWR1N2NhZnFhYzM1YXA5T3BOQnJOT2dsakVWSnVJU0VodFJoampRRWFlU1drcXJWcDA4WjRzNWVVT1FnaHhKclJDaDZWSURrNU9UTXBLV210cDZlbnFOUHAyaDA5ZWxSMjZ0UXBORy9lSEM0dUxsTEhJK1Z3NjlZdFRKMDZGZXZYcnpmZHA5Rm9HcVdtcHFaTEdJdVFjZ3NKQ1drZ2w4djNBQWgwZEhURXNHSEQ0T3JxS25Vc1FxeFc3ZHExc1c3ZE9qREc4cE9Ta3RaS25ZY1FRcXdSamJ4V0hsR2owWHdoQ0VJTHpubTBWcXZGbTIrK2lUVnIxaUF2TDAvcWJLUVUrZm41MkxoeEkvcjM3NDhUSjA2QWN4NVg0R0dhSmt5cUZaVksxVVltazBVRENQUDI5c2FhTld2dzdMUFBTaDJMRUt2bTV1WUdEdzhQQUFpUk9nc2hoRmdyYWw0cldYUjA5Qm1OUnROYUZNVlBkVHBkN3RLbFM5Ry9mMzhjUG53WW5IT3A0NUhIY001eDRzUUpoSWVINDZ1dnZzS0RCdy95UkZHY285Rm9RcVhPUnNqVENBME5IUUxnTUdPc1hzdVdMZkhMTDc5UTQwcUltUVFIQndOQTNlRGdZUHFmamhCQ3FnQnRwbDAxREZxdGRtNUlTTWhHbVV5MjlOYXRXejNHangrUE5tM2FZTnk0Y1hqdXVlZWt6a2NBWEw5K0hkOSsreTMrK3VzdkFBRG4vRThBSDJtMTJuT1NCaVBrNmNoVUt0VjhBSk1BNEkwMzNzQ2tTWk1nQ1BRWkpTSG1FaFFVaFAzNzkwTXVsN2NDY0ZYcVBEVlpXRmlZQStlOEcrZThQV09zSFFCdkFHNTR0UGMxZ2Y3UmF2UzNHR1BIQUJ6S3pzNys3NFVMRnpLbERsWVJWUGRTVmZ1Nk02a0QxQVJLcGJJN1krd2JBRTBBNE5WWFg4Vzc3NzZMUm8wYVNaeXNaa3BLU3NMcTFhc1JGUlVGemprNDU5Y0FUTlpvTkZzTEhxZFNxVGdBcU5WcSt2K0VXTFRBd0VBYmhVS3hXaENFd1RZMk5wZzhlVEw2OXUwcmRTeENhcHdEQnc1Zzh1VEo0Sngvb2RGby9pTjFucG9vT0RqWVZhRlFUQUx3SVFBbnFmTlVKNXp6Yk03NUNsRVU1OGZHeHFaS25hYzhxTzVQcjdyVm5kNlVtNDljcVZTT1pZeE5BdUFwQ0FMNjl1MkxpSWdJTkdqUVFPcHNOVUpLU2dwKytlVVhiTnEwQ1FhREFRRHVjTTRYNStmbmZ4a1hGNWYvK1BIVXZKTHE0TkduekJzQjlISjBkTVRDaFF2UnFsVXJxV01SVWlPZE8zY09FUkVSQUxCZXJWWkhTSjJucGdrTEN4c2dpdUtQakRGWHhoaENRMFBScmwwN3FGUXFlSHQ3dzhYRkJYSTVUVG9FSHU1amYvLytmU1FsSlVHdFZ1UFlzV000ZmZxMDhSSzNEQUJqMVdwMXBMUXB5NGJxWG5iV1VIZDZVMjVtajk1b2ZzdzUvNGd4NWlvSUFycDE2NGFJaUFqNCsvdExIYzhxWGJ0MkRldlhyOGNmZi94aDNNSW9nM1ArUTA1T3pweVNwa2xRODBvc1hVQkFRRzBIQjRjL0dHTWRYRjFkc1dUSkVnUUdCa29kaTVBYUt6MDlIWjA3ZHdhQUkycTEraVdwODlRZ01wVks5VFdBc1FEUXZuMTdqQjA3Rm8wYk41WTRWdlZ5NjlZdGZQdnR0OWkzYjUveHJwL1VhdlZJQUhvSlk1V0U2bDRKcWx2ZDZVMjVSRUpEUTEwWVkxTVlZeVB3Y0M0KzJyVnJoemZmZkJPdFc3ZUdURWE3R0ZXRUtJbzRmZm8wZnZ2dE54dzhlTkI0OTMwQWF4aGpjNktqbzlOS2V3MXFYb2tsQ3dzTGN4QkZjUWRqN0pWNjllcmhoeDkrZ0krUGo5U3hDS25ST09kbzFhb1ZSRkc4b0Zhcm0waWRwNGFRcTFTcWxRQ0cxcTVkRzlPblQwZkhqaDJsemxTdG5UaHhBcDk5OWhudTNyMExBRkdNc1lIUjBkRTZxWE05aHVwZXlhcEozYWw1bGRxak42QmpHR01mQUdnSUFKNmVuZ2dQRDBmMzd0M2g1dVltY2NMcTVkNjllOWl6Wnc4MmJ0eUlHemR1R085T0ZrVnhlVzV1N2pmbHVTQ2RtbGRpcWZ6OC9HeWRuSnkyQU9qcDd1Nk8xYXRYdzl2YlcrcFloQkFBblR0M3hwMDdkMUkxR28ySDFGbHFBcVZTK1JWamJLSzd1enVXTDE5T0grSlZrcVNrSkl3Y09SS0ppWWtBc0VhdFZyOGpkYWFDcU81Vnc5THJEbER6YWtrVW9hR2hneGhqSXhsamJRRkFKcE9oZmZ2MjZObXpKOXEwYVFOYlcxdXBNMXFrL1B4OG5EeDVFcnQyN2NLZmYvNEp2ZjdoTEFmTytXbkcyTXE4dkx6SW9xNXBMUTAxcjhSQ3lWVXExUzhBQnRhcFV3Y3JWNjZrZjdRSnNTQURCZ3pBMWF0WDg5VnFOZjJqWGNWQ1EwTUhDWUx3aTR1TEN5SWpJOUd3WVVPcEkxbVZsSlFVREJreUJMZHYzd2FBTVdxMWVxblVtUUNxZTFXejFMb2IwWnR5Q3hRVUZCUmlZMk16RGtCZkFNNEFVS3RXTGZUbzBRT3Z2UElLUWtORFlXTmpJMjFJaWVsME9wdzVjd1lIRHg3RXpwMDdrWkdSQWVEaGltbU1zU2hSRkpkb3RkcFRGVGtITmEvRUVvV0doaTRTQkdHY2s1TVRsaTlmam9DQUFLa2pFVUlLZVBmZGQ2SFJhSkNkbmUxVW5iYWZxRzZVU21WOXh0aDVtVXptOU4xMzM2RjE2OVpTUjdKS1o4K2V4ZkRodzZIVDZiTDFlbjNJbVRObkpOMENpdXB1SHBaVzk0Sm82UzBMZFBiczJWZ0E3L2o0K0l4MmNYRjVnekUyT0RzN3U4UG16WnZsbXpkdmhvT0RBMTU1NVJXOC9QTExVS2xVY0hLcUdTdUNaMlZsUWFQUjROQ2hROWkvZno4eU0wM3ZDZlNjODc4NTU3K0lvcmdoTmpZMlc4cWNoRlNWME5EUUlZSWdqTE8xdGNXaVJZdW9jU1hFQWhrL1hIWjBkTFFGUU0xckZXR01MUWJnWkZ3cmhGU05vS0FnakJvMUNrdVhMcTBsbDh0WEFPZ2taUjZxdTNsWVd0MExvaEdsYWlJa0pLU2VJQWhEQlVIb0NhQXRIbjN3d0JoRGNIQXdYbmpoQllTRmhhRnAwNlpXTTcwNFB6OGZGeTVjZ0ZxdHh0R2pSNkhWYW8yckJRTVBWMEE3QmVELzlIcjl6N0d4c1RjcisvdzA4a29zU2ZQbXpWdkpaTEtqQUJRelpzeEE3OTY5cFk1RUNDbkNCeDk4Z0JNblRvQXhWajg2T2pwSjZqeldLQ1FrcExWY0xqL2g1ZVdGYmR1MjFmalphRlZOcDlQaHpUZmZSRUpDQWd3R1E5ZVltSmk5VXVTZ3VwdVhwZFQ5Y1RUeVdrMDgyalQ0U3dCZkJnWUcxckcxdFIzQU9lL0ZPWDgrTmpiV0pUWTJGZ0FnbDhzUkdCaUlzTEF3QkFVRklTQWdBQjRlSG1ETXN2c3Z6amx1Mzc2Tml4Y3ZJaTR1RHFkUG44YlpzMmVSbjEvb1V0Vk1BTWM1NXpzTkJzT3YxV0VqWlVJcVExaFltQmZuZkRzQVJYaDRPRFd1aEZnd1FSQUFBS0lvMGp2cktpS1R5V1lDd0lnUkk2aUJNUU9GUW9HUFB2b0lFeVpNTVA3c0pXbGlxTzdtWlNsMWZ4dzFyOVZRWEZ4Y09vQWZILzJSTlcvZXZPMmpFZG4yZXIwK05DWW14aTRtSnNaMHZLT2pJNW8xYTRabXpackJ6ODhQM3Q3ZThQTHlncHVibStrZldYTVJSUkhwNmVsSVNrckNyVnUzY1BueVpadzdkdzduenAwelhiZHF4RG5QQXhBTDRMQW9pdjhYRXhOekJCYTY1eFFoVlVqZ25FY0M4R3pac2lVbVRKZ2dkUjVDU0JrWURBYnovZ05iUXpSdjNqeVFNZGJWMjlzYnZYcjFranBPamZIU1N5L2gyV2VmeGRXclY5dUVoWVcxam82Ty9zZWM1NmU2UzBQcXVoZUZtdGZxenhBVEUzTVV3RkVBQ0F3TXRKSEw1YTBFUVhpWk1kWWFRRWhXVmxhRGt5ZFBzcE1uVHhaNm9vMk5EUm8zYmd4dmIyOTRlSGlnWHIxNmNITnpnNHVMQzJyVnFvVmF0V3JCd2NFQnRXclZna0toZ0V3bWcxd3VoMHdtQTJNTWVyMGVlcjBlQm9NQk9wME9PVGs1eU03T052MzMzcjE3dUhQbkRsSlRVNUdTa29KYnQyN2grdlhyZVBEZ1FWSGZCK2VjM3dKd0JzQkp6dm5Cckt5czQ1Y3ZYODZyNHA4ZklSWk5xVlIrQUtDTGk0c0w1czJiWi9ZUG5BZ2g1Wk9ibTJ1OFNlc3ZWQUdaVFBZdUFQVHAwOGZpWjVWWkU4WVlJaUlpTUhQbVRJaWlPQTVBdURuUFQzV1hodFIxTHpLVDFBRkkxUXNORFhWaGpJVUJhTWtZQytLYyt3RHdBZURGR0RQck8ySE9PV2VNSlFOSTRKd25NTWJpQUp6T3ljazVIUjhmZjhlY1dVcEQxN3dTcVFVSEJ6OHJsOHZQTWNac1o4K2VqZTdkdTBzZGlSQlNpdkR3Y0Z5OGVCRjZ2ZDZSRmhDc1hJR0JnVFkyTmpaSkNvV2l6cDQ5ZStEaTRpSjFwQm9sS3lzTG5UcDFnazZudTUrZW51NlprSkJRNUdoRVphTzZTMHVxdWhlSFJsNXJBSzFXZXcvQW40LyttRFJvME1EZTNkM2RuM1B1SXdoQ1F3QU5PZWVlQU9veXhtcHp6bXN6eHB3QTFBWmdBMERPT1pjRFVEeDZDVDFqVEllSFUzbnpPZWRaakxFTUFKbWM4d3dBZHhoaktaenpHNHl4R3dhRElVRXVsMStJam83T01kTzNUa2gxeGhRS3hUSUF0aDA2ZEtER2xaQnFJanM3RzV4ekhoc2JTLy9XVlRJYkc1dVhHR04xbEVvbE5UQVNjSFIwUlB2MjdiRi8vMzduT25YcTlFNUlTUGpWSE9lbHVrdExxcm9YaDVyWEd1em16WnU1TjIvZWpBRVFVK3JCQlJRWWtiU09aWTBKc1VBcWxhb25nRzR1TGk3NDdMUFBwSTVEQ0NtalIrczM1QURnRWtleE9wenp6b3d4dEd2WFR1b29OZGJMTDcrTS9mdjNnM1ArS2dDek5ERlVkK2xKVWZmaTBNVlRoQkJpWWNMQ3doUUFGZ0lQVjFWMGRYV1ZPQkVocEN6eTh2S01lNUNuU1ozRkdqSEdYZ01lTGlKRHBORzhlWFBqelJmTmRVNnF1L1NrcUh0eHFIa2xoQkFMSTRwaU9JQ0F4bzBiWStEQWdWTEhJWVNVMFowN3BxVWJia3Vad3hvRkJnYldZWXcxclZPbkRobzNiaXgxbkVJTUJvUFVFY3pHeTh2THVBV2pUMGhJU0wycVBwOGwxNzBtTVhmZFMwTE5LeUdFV0JZWmdFOEJZUGp3NGJTNk1DSFZTSHA2dXZFbU5hK1ZUS0ZRaEFDQW41K2YxRkVBQUdGaFlhWVBLMXExYWxYd2d3c0F3TVNKRS9IWFgzK1YrQnFabVptNGRPbFNvZnUyYjkrT3paczNQM0hzdi8vK2l5MWJ0bGhFb3h3U0VnSUFrTXZsTDFUMXVTeXQ3a1VKRHcvSHBrMmJ5blJzWEZ3Y3BrNmRXdkIzUmJWaHpycVhoSzU1SllRUUM2SlVLbDlsalBsN2UzdlRJazJFVkROcGFhYlp3cWxTNXJCR2pMRW1BUERNTTg5SWx1R2pqejdDL2Z2M0MzMHRsOHVmdUQxLy9ud2NPM1lNMDZaTksvSDE5dS9majJYTGxpRXlNaElOR2pRQUFLU21wbUxseXBWbzFxd1pBZ01EQVR3YzJaMHhZd2JpNCtNUkVCQ0E0T0RncXZqMnlxeHAwNmJZdDI4ZkFJUUIyRmFWNTdLRXVwZm00c1dMdUgyN2JKOVg1ZVRrNE9USmt4Z3dZQUQrODUvLzRLV1hYc0tXTFZzd2I5NjhNajAvT2pxNklsRXJ4SngxTHdrMXI0UVFZbGxHQWtELy92MXAxSldRYXViR2pSdkdtNWVsekdHTmpFMk1sRk5IeDQ0ZEM3MWVqd3NYTHFCdTNicDQrKzIzWVdkbmh4VXJWaUFpSWdMMjl2WUFnUFhyMTBPbjA2RmJ0MjRBQU00NWF0ZXVEVmRYVjJ6YjlyLzMvSDM2OU1IT25Uc3hZY0lFckYyN0ZuWjJkaGcrZkRpT0hEbUNPWFBtWU1PR0RRQ0F4WXNYNCt6WnM1ZzllN2JralNzQWVIdDdBd0E0NTc1VmZTNUxxTHRSV0ZnWTNudnZQWXdjT2JKTXgvLzQ0NDlZc1dKRm9ZYXpaY3VXK09XWFh6QisvSGlNSHo4ZWMrZk9SZGV1WGRHaVJZdEN6KzNYcng4R0R4Nk0xMTkvdlZLL2g0b3daOTFMUXMwcklZUllpS0Nnb0lhTXNlNDJOamJvMDZlUDFIRUlJZVYwN2RvMUFBQmo3SnpFVWF3TzU5eWZNWVpHalJwSmxzSFgxeGRYcmx6Qm9rV0w0Tzd1ampsejVwZ2VtelZyRm03Y3VJRzFhOWRpOSs3ZGFObXlKWDc0NFFjQVFPL2V2VEZzMkREVDczV0R3V0Q2b0dQdzRNRTRmdnc0a3BLU3dOakRiZVdIRFJzR3VWeU9oSVFFQUlCZXI4Y2JiN3lCSmsyYW1PNXIwS0NCYWFUWDNEdzhQSXczcTd3WWxsRDN5dWJwNlluVnExZGorZkxsYU4rK1BlenM3RkM3ZHUwbmpuTjFkWVdQajQvNUF4YkRuSFV2Q1RXdmhCQmlJUlFLUlU4QTdQbm5uNGVUazVQVWNRZ2g1WFRseWhVQWdGNnZqNU00aWpYeUFvQzZkZXRLRmlBek14TlRwa3pCNU1tVDBhTkhqMEtQSlNjbm8yL2Z2amgzN2h5R0RSdUdreWRQNHN5Wk04akp5Y0d0Vzdmd3dndi91MHd3TFMwTi9mcjFLL1Q4clZ1M2xucitndGRWUmtWRm9XSERoaFg4anA2T3M3T3o4YWFiR1U0bmVkMHJVMHBLQ2p3OFBPRGc0SUFKRXlaSUhhZGN6RnozWWxIelNnZ2hscU12OEhBL05VSkk5V0l3R0hEbHloVnd6dk5qWTJPdlNKM0gyakRHUEFGSXVuWFk0c1dMMGJGalIweWZQdDAwcGZmOCtmT0lqbzdHdlh2MzRPenNqRmRmZlJXQ0lPQ2xsMTdDSjU5OGdnY1BIcUJMbHk1Rk5sL2ZmLzg5V3JkdVhhNE1XcTBXdzRjUHI1VHY1MmtaUDF4bGpGVjVFMk1KZGE4c0dvMEdvMGFOd3VEQmd6RnExQ2dvRkFxcEk1V0xPZXRlRW1wZUNTSEVBZ1FFQk5SbWpMMHNsOHZSdm4xN3FlTVFRc3JwNXMyYnlNM05CV1BzQWdDOTFIbXNVQzBBY0hCd2tDekE5T25UQVFDclZxMTY0ckhvNkdoNGVuckMxdFlXU1VsSitQWFhYNUdVbEFSbloyZWNQbjBhcTFldlJ1Zk9uWitZL21xY0Jsd1dsakw2YUdkblo3eHBiNGJUU1Y3M3loSVFFSUJ1M2JvaE1qSVNwMDZkd29JRkMrRGw1U1YxckRJemM5MkxSYzBySVlSWUFIdDcreEFBTWo4L3Z5S3ZmU0hTRTBVUkd6ZHVSTGR1M2VEbVZ2a2ZQTStjT1JQSnljbW02K1NLYy9QbVRTeGF0QWdUSjA1RS9mcjFLejBIZVRxWEx6OWNvNGx6ZmxiaUtOYktIZ0JzYkd5a3pvR2dvQ0Q4L1BQUEFJQ2hRNGVpYmR1MnNMR3hRZXZXclJFWkdZa05HemJBenM0T3k1Y3ZSOE9HRGJGaXhRcXNXclVLLy96ekQxYXNXQUZIUjBjTUhUb1U5ZXZYTDlmNkJ0T25UMGZyMXEweGRPaFFTUzh0S1RCaWFJNWlXRXpkQVdERmloVllzV0xGRS9kSFJrWWlNakt5eE9jNk9EaGc1c3laYU5teUplYk1tWU0xYTlaZzZ0U3BFRVd4eU9ORlVTeHlheVNaVFBaVTJTdkt6SFV2RmpXdmhCQmlBUVJCVUFLQXY3Ky8xRkZJTWM2Y09ZTnZ2dmtHZGV2V1JkZXVYYkZxMWFvbjluWXNqWnViRzk1OTk5MGlINHVKaWNIMTY5ZExmWTJOR3pmaXI3LytRa3BLQ3Rhc1dWUHRwcDVacS9qNGVBQUFZMHdyY1JTclpselVTRXJHeGhWNDJMVG9kRG9vRkFyRXhNVGd4eDkveE96WnN4RVVGR1FhTFJ3M2Jod0dEeDZNdkx3OEFFQ3RXclV3WnN3WTAydDgvdm5uZU8yMTEweGZwNmVudzhIQm9lQklGOExDd2dBQVhsNWVoWjRyTWJNVnd4THFYdHgxeWYzNjljUHJyNytPd1lNSEY3cC8yN1p0aFZhWE51clpzeWY4L1B6ZzQrT0QxYXRYRi91QjViSmx5N0JzMmJJbjdwZHl1NXhISkMwR05hK0VFR0laUWdDWTl2VWpsdWZ3NGNNUUJBRnQyN1lGQU96YXRhdE16V1pCalJzM0xyWjVMYXN4WThiZzZOR2pPSC8rUEpZdVhZcng0OGRYNlBWSTVkQnFUVDNyY1NseldDdk8rUVBHbUdOZVhwNWtVMGg3OXV5Sm5KeWNVby83NUpOUGluMXM5KzdkSlk0aTV1Zm5vM1BuenBneFl3WjY5Kzc5VkRtcm1rNm5NOTdNcStweldVTGRqVXBhK2RmWjJmbUp4eWRNbUZEc29reE5talFCQUF3Y09CQmR1M1o5NHZFK2Zmb2dJaUxpaVlXOXBHVE91cGVFbWxkQ0NMRU12Z0NzYWpzQWEzUG8wQ0VFQlFVOU1WMnZySitDRzBkT0tzck96ZzR6WnN6QTdObXphWEV2QzVHYm00dVltQmdBeU0zTHkvdEg2anhXS2h1QVkyNXVybVJOek02ZE93RThmQlAvMWx0dmxmbDViZHEwS2ZQS3NrbEpTUUFBZDNmMzhnYzBFK01JTXVmOGdSbE9KM25kQVdELy92MllQbjA2dG16Wll0cnZ0RFJKU1VubzI3Y3ZaczJhaFU2ZE9wbnVOeGdNR0RKa0NONTk5MTEwNk5DaDJDbmdMaTR1a3Ewb1hSUXoxNzFZMUx3U1FvZ0Y0SncveXhoRGd3WU5wSTVDaW5EMjdGbGN1M1lOSDMzMFVhVys3cXhaczB5M2pWT1FqZmM1T0RoZzRzU0pKVGE5UmEwNjJyaHg0eUtucXBHcWMrN2NPUmdNQm5ET05YRnhjZmxTNTdGR2pMRVVBQjUzNzk2dGttdk95ME9oVU9DMzMzNnJrdGMrZGVvVWdJZVhFZFN2WDkraTl2azB5c2pJTU40czMzVVRUOEZTNm00d0dKQ2ZuMS9zOWFsRjRad2pQei8vaWV0V3RWb3R6cDgvai9UMDlNcU9XYVhNV2ZlU1VQTktDQ0dWU0tWU2hhalY2ak1BZURtZjZneFl4M1lBMWlncUtnb0EwTEZqeHlwNTNhTHVjM1oyeHNTSkV3RThmTE5jbHNXWnlqdU5tVlNPMk5oWTQwMmFNbHgxa2dDRXBLV2x3Yy9QVCtvc0dEaHdZSm1QYmRhc0dUNy8vUE5TajlQcjlkaTBhUk44ZlgyeGF0VXFOR2pRb01qbVZhdlZ3dC9mWDdLUnlQdjM3d01BR0dQbWFHSXNxdTZWWWYvKy9iQ3hzVUhuenAybGpsSXVacTU3c2FoNUpZU1FTc1E1UDZaU3FlNXd6bjh4R0F4L3hNYkduZ1JRNmtlMWpERTdBTEMxdGEzeWpLUjhzck96c1dmUEhuaDdlMWY2eUhqQktjZDkrL2JGOWV2WGk1eUczS2hSb3pLTjlGVFcxR1JTUHNlT0hRTUFNTWIyU3h6RmFuSE9MekxHdXQ2NGNRTnQyclNST2s2bGpiek9uVHNYUVVGQjRKeGo0Y0tGdUhidEdyNzg4a3Q4L1BISFJSNEhBQXNXTElDdnJ5OW16NTVkS1JuS0t5VWx4WGp6UmxXZnk5THFYbEVHZ3dINzkrL0g4ODgvWCsxMkZqQm4zVXRDelNzaGhGUytSb3l4cVhLNWZLcEtwVXJtbkc5Z2pFV3AxZXJqS0diL1I4NjVYQzZYUXhBRU0wY2xwZG0wYVJOeWNuS0t2UVp0d1lJRlprNUVMRWxHUmdZMEdnMEE1S2FucC84bGNSeXJ4VG1QWjR5VmExL1VxcEtRa0lCKy9mcVZhWS9PcEtRa2JOMjZ0ZGpwdjEyN2RzVzFhOWN3WnN3WUhEOStIQkVSRVVYTzhDaTRxRTlLU2dwZWV1bWxwODVmVWJkdTNRSUFjTTZ2VlBXNUxLbnVsZUhvMGFOSVQwOUh0MjdkcEk1U2J1YXNlMG1vZVNXRWtLcmx5UmliQUdDQ1NxVzZBMkFUNS96My9QejhJd1d2aldPTTNUY1lESFh6OC9NdFpqODdBdVRrNU9DWFgzNHA4WmlxdXZhTlZBK25UNThHNXh5Yzg3OFRFaElrWGNqRW1qSEdMZ0N3cUNiR3VJQlRTWXFiRFpHU2tvSVRKMDVnMzc1OU9ISGlCRnhjWERCejVrejA3TmtUQU9EbzZJakRodytqV2JObXBuMDlPZWVJam83Ry9mdjMwYlJwMDhyN1Jzckp1QzJVS0lxYXFqNlhwZFc5dUgxNXk3TFBLd0Q4K3V1dnNMZTN4NHN2dmxqSnlhcWVPZXRlRW1wZUNTbUZVcWxzSVhVR1VuMHd4a29hT25VRDhBRmo3QU5iVzF1OVVxbU1aSXh0VFUxTlBjUTVUMmVNMWMzSXlFRGR1blhORlplVVl2MzY5YWJyZklyeitEVGZzTEN3SWhkTm9pbTkxdW5Ja1NQR203dWx6R0h0QkVHSTRaemo4dVhMVWtjQkFBaUNZR28weSt1MzMzNHp6ZGdJQ0FqQXBFbVQwS3RYcjBMWHNJNGZQeDdMbGkxNzR0cmEyclZybzErL2ZwSTJQNDlXMW9ZZ0NFZXIrbHlXVXZmbXpadGo3dHk1NVhyTzNidDNzWERod2tMM3ZmTEtLd2dJQ0NpMGgyOTFZYzY2bDRTYVYwS0t4d0V3eHRncHFZTVFxeVJuakwzTE9lL283dTcrRzJNc0ZZQi9XbG9hTmE4VzRzYU5HMWl6WmczOC9QeUtmT00wWXNTSWdxc3ZsdXI3NzcrSHZiMTlxY2VwMVdvY1Bud1laOCtleGFwVnE4cVZtWmlYWHEvSHdZTUhBWUJ6enJjNjJJU0FBQUFnQUVsRVFWUktuY2VhUlVkSHB5bVZ5a3RwYVduUDNieDVVOUtWMloyZG5URjgrSENNR2pXcTFHTVhMVm9FWjJmblF2ZTk5dHByc0xXMVJhdFdyWXFkZXR5blQ1OWlSL21rbEpxYWF0ek81NFpHbzdsVjFlZXpsTHA3ZW5yQzA5T3ozTTk3ODgwM0MzM2R2My8vTWoydnJGdXdtWXU1NjE0U2FsNEpLUWJuZkNtQTZyODZBREVyeHBnS2dLeWtZempuNlFEK0JUQmFvOUVjQjREUTBOQ2xnaUM4Y09uU0pkUG01VVJhUzVjdVJYNStQcVpNbVlJUkkwWTg4WGozN3QzTDlYcXRXN2N1OHY3TXpFd2NPM1lNOSs3ZEF3RFR1WnljbkV6Yk12ejc3Ny9vMjdkdnVjNUhxbDVNVEF3eU16UEJPVCt2MVdvVHBNNVRBK3dBTU9ISWtTTUlEdytYTElTcnEydVpHbGZnNFFqcTQrenQ3ZEc3ZCsvS2ptVVd4dEUzenJrNVI5OHNvdTQxbVVSMUx4STFyNFFVUTZQUlZPNkdqcVJHVUNxVldZeXhXby9kelFIRWNjNy9UeENFWHg1dHBWTUlZeXdPZ09SVG84ai8rUHI2d3NuSkNTcVZxdEQ5WlprNmxwNmVYdUp4UTRZTXdZTUhEekIvL256RXhNUVUyZ2V3UllzVzZOeTVNOXEzYncrZFRnY0EwT2wwdEEyT0Jmcnp6eitOTjNkSW1hT21ZSXp0QXpEaDc3Ly9waVpHSW9jT0hRSUFNTVoybWV1Y1ZIZnBTVkgzNGxEeit2L3QzWGxZbEZYN0IvRHZHUllCY1VNQkZWTk16UjJZNGRWSTB6UnRlU3ZOTE5OY2NzdWx4ZHpLTFUyekRETk5zOVRNY0Y5U1UxT3pjazF5SzRzWlZoV1hueHNvQWdLeU13elArZjJCTTYvSUlzanlzSHcvMStYVjhNd3p6OXgwd3pEM25IUHVRMFJVQ3FTVWloQWlTRXI1aTZJb0c0T0NnczQvNENGaEFIRGh3b1V5aUk0S28wK2ZQbkIwZE14MWZNZU9CODhPVFVwS0t2QzhYcjE2SVNzckMzcTlIZ0JRdTNadFpHUmtJQzB0RFN0WHJyU2NGeHNiQ3dEbzBLRUR2dnZ1dXdjK0w5ZlZscDNNekV6ODl0dHZBQ0NGRU92VWpxY3FpSXVMTytyazVKVDQ3Ny8vMWt4S1NxcHdXNDFVZEttcHFUaHk1QWlrbENrYWpXYm5neDlSTXBoM2RhbVY5L3l3ZUNVaUtrRkNpTk1BRGtzcE54a01oaXVGZmR5dFc3ZitkWFYxTllhR2h0cG1aV1ZadWt1U2VseGNYUEk4bnRkYXBNaklTQXdjT0JEdDJyWERYMy85QlZkWFYyUm1acUo3OSs2WU1XTkdudGVKakl4RXg0NGQ4Y29ycjZCNzkrN28zNzkvcnRIVjI3ZXo5NEozY25JcVZNeXZ2dm9xNnRhdFc2aHpxWGowZXIxNXpYT29YcTgvcTNZOFZjR1ZLMWZTblp5Y05tWm1acjZ6ZS9kdURCNDhXTzJRcWhSL2YzOWtaR1FBd084QkFRR3BaZlc4ekx1NjFNcDdmcmloSUJGUkNkTHI5VS9yOWZwNVJWMy9kdVBHalZRaHhQR1VsQlNFaE9TYVZVemxtTWxrd3ZUcDA2RW9pcVZRdGJPenc0UUpFN0JqeHc0Y1BYbzB6OGU1dWJsaHhZb1ZlUGJaWjJGalk1UG5PZGV2Wis4Rlg1ajlKQUZneG93WkdETm1UTkcvQ1NxeS9mdjNBd0NrbEQrckhFcVZrcFdWOVFNQTdOeTVFMUpLdGNPcE1xU1UyTGh4by9uTGI4cjYrWmwzZGFpZDk3eXdlQ1VpS2lla2xMdUIvNzBwcHZKUFVSUjg5TkZIQ0FzTHcvVHAwK0htNW1hNTc4VVhYMFNQSGowd2MrWk1TN09Mb2pwL1BudTJlYk5telVva1hpb1pTVWxKNWluRFdRRDhWQTZuU2drS0NqSklLZjJ2WHIzSzE4b3k5TmRmZjVuMytkUWJEQWIvc241KzVsMGRhdWM5THl4ZWlZaktqOTFTU25uMDZGRkxsMWtxdjB3bUUrYk1tWU5EaHc1aDhPREJlT0dGRjNLZE0zdjJiRFJxMUFqdnZ2dXVlVXVWSWpFWXN2ZUNiOXUyYmJIanBaSno1TWdSR0kxR0FQalRZREN3azFiWit4Z0FWcTVjYVdscVJxWEhaRExobTIreUI5MFVSWm1yWWlqTWV4a3FSM25QZ2NVckVWRTVjZmROOEovUjBkRTRmZnEwMnVGUUFlTGo0ekYyN0ZqczI3Y1BMNzMwRWlaTW1KRG5lZFdyVjhleVpjdFF2MzU5ZlBEQkIvRDE5VVZ5Y25LaG5pTWhJUUdCZ1lGd2RYVkZreVpOU2pKOEtnWXBKYlp2MzI3K2NyV2FzVlJWQm9QaFR3RDdybDI3aGxXclZxa2RUcVczZmZ0MmhJZUhRMHA1SWpBd2NMZGFjVER2WmF1ODVQMStMRjZKaU1vUkljUXFBTmk4ZWJQYW9WQStmdi85ZC9UdjN4OEdnd0g5K3ZYRDdObXpJWVRJOS95NmRldkN6ODhQM3Q3ZStPbW5uL0R5eXk4WGFrdWtQWHYyUUZFVTlPalJveVREcDJLNmNPRUN6cDQ5Q3dBSlFvaXRhc2RUVlpsTXBuRUFVdGF0VzhjK0FhWG80c1dMV0xwMEtRQ2tLWXFpK29KNjVyMXNsTGU4MzR2Rkt4RlJPWktZbVBpVGxQTFd5Wk1uY2VYS0ZiWERvZnVFaDRkajl1elpTRXBLd293Wk16QnQyalJvTkEvK1UxcXJWaTJzV0xFQ28wYU5RcTFhdGRDMGFWTUFRR0ppSXJLeXNoQWJHNHZZMkZoTGwrbjA5SFJMazR3K2ZmcVUzamRFUldiZXZnaEFla0JBQU9jdXFpUTRPUGl5b2lnVFRDWVRQdnp3UTl5NmRVdnRrQ3FkdUxnNFRKbzBDVWFqRVlxaWZCb1VGQlNtZGt6TWUra3JqM20vRjR0WElxSnk1T0xGaXhrQXZwUlN3cytQZldES201WXRXMkxldkhuNDhjY2Y4ZXFycnhicHNWWldWaGc3ZGl5MmJObGlLVklIREJpQWpoMDc0cm5ubmtOS1NvcGxiZXZ5NWN0eCsvWnRkT25TaGMyYXlwa09IVHFnWHIxNkFGQmZxOVgyVkR1ZXFpd3dNUEFIQUt0aVltSXdhdFFvM0x4NVUrMlFLbzNZMkZpTUhUc1drWkdSQUxBOU1ERFFWKzJZekpqMzBsT2U4MjdHNHBXSXFKd3hHbzFyQU56WnYzOC9MbCsrckhZNGhPeXRhc3o3dnZiczJiUEFOYWdhalFiVzF2bHZvMTZ0V2pYTDdRNGRPcUJSbzBabzJyUXB1bmZ2anJsenMzdGlkT3pZRVRWcjFzVDc3NzlmUXQ4QmxSUWJHeHNNR0RBQUFDQ0VZSUpVSm9SNEY4RFBrWkdSR0RKa0NQNzU1eCsxUTZyd1FrSkNNR1RJRUZ5NmRBa0FEaWNtSmc1Uk82YjdNZThscnlMa0hRRHlYNlJEbEErZFRpY0JRSy9YOCtlSHFKVG9kTHFKQUw3eThmSEJzbVhMMUE2SFZKQ1FrSURhdFd1ckhRYmxJU1ltQmkrKytDS3lzckl5TXpJeUdvZUZoVVdwSFZNVlo2M1Q2VllER0FJQXZYdjN4dWpSb3d1OVB6SmxpNDJOaForZkg3WnYzMjdlUzNXWEVLSi9PWjRlejd5WGdJcVdkeFlmVkdRc1hvbEtuN3U3dTUyVGs5TTVBRTJXTGwyS3pwMDdxeDBTRWQxajJyUnBPSGp3SUJSRitTZ3dNUEJ6dGVNaFFLZlRqUUd3QUVCTklRUzZkT21DSGoxNm9HWExsbkIyZG9ham8yT0JzeUtxa3F5c0xDUW5KeU0yTmhiaDRlSHc5L2ZIa1NOSHpOdTBwVWdwWnhzTWhrVnF4MWtZekh2aFZZYThzL2lnSW1QeFNsUTJ0RnJ0cTBLSW45emMzTEIxNjFiWTI5dXJIUklSM1hYczJERk1tREFCVXNwQWc4R2dWVHNleXViaDRlRmlaV1gxT1lBQlFvanFhc2RUd2FRQjJHa3ltYVlGQndkSHFCMU1VVER2eFZLaDhzN2lnNHFNeFN0UjJkRnF0YnVGRUwzNzl1Mkxqejc2U08xd2lPZ3VvOUdJWjU1NXhyeHZieHU5WG45Vzdaam9mMXEyYkZuRHdjRmhzQkNpR3dBUEFNNEFhZ0hnRUZ5MkxDbmxIUUMzQVFSTEtZOWxaV1d0RHdrSmlWYzdzT0pnM2grb3d1ZWR4UWNWR1l0WG9yS2oxV29iQ2lIQ0FOUmV2bnc1SG4vOGNiVkRJcUs3Rml4WWdLMWJ0MEpSbEFXQmdZRlQxWTZIaUtpeVk3ZGhJcUp5ekdBdzNBQXdEZ0JtejU2TnVMZzRsU01pSXJQdTNic0RBRFFhelRNcWgwSkVWQ1d3ZUNVaUt1ZjBldjFHQUp0aVltSXdaY29VbUV3bXRVTWlJZ0FlSGg2d3M3T0RsTkt6ZGV2V2JIRktSRlRLV0x3U0VWVUFKcE5wakpUeWpNRmd3SklsUzlRT2g0aVF2V2R2MTY1ZElZVFEyTm5admFaMlBFUkVsUjJMVnlLaUNpQTRPRGhGbzlHOEtxVk0zckpsQy9idTNhdDJTRVFFb0d2WHJnQUFJY1RUS29kQ1JGVHBzWGdsSXFvZ0FnSUN6a2twaDBncGxVOC8vUlNuVHAxU095U2lLcy9EdzhOOGs5M1VpSWhLR1l0WElxSUtKREF3OEdjQUU3S3lzdkRoaHgvaTdGbnV6a0drcG9ZTkc4TEZ4UVVBR25oNWViVlFPeDRpb3NxTXhTc1JVUVZqTUJpK2tWSXVTa3RMdy92dnY0OXIxNjZwSFJKUmxTV0VRS2RPbmN4ZnN1c3dFVkVwWXZGS1JGUUJHUXlHRHdGc2pZdUx3NmhSbzNEMTZsVzFReUtxc3J5OHZBQUFHbzJtZzhxaEVCRlZhaXhlaVlncUpxblg2NGNBMkJVYkc0dlJvMGZqeXBVcmFzZEVWQ1U5K3VpakFBQXBaUnVWUXlFaXF0Ull2QklSVlZ5WmVyMit2NVJ5ZDJ4c0xNYU1HY01DbGtnRlRaczJoUkFDUW9qV0FJVGE4UkFSVlZZc1hvbUlLclpNalViVFQwcTVKelkyRmlOSGprUm9hS2phTVJGVktRNE9EbWpTcEFrQTFQRHk4bXF1ZGp4RVJKVVZpMWNpb2dvdUlDQWcwMmcwOWdPd1BTRWhBV1BHak1IeDQ4ZlZEb3VvU21uZVBMdG0xV2cwTFZVT2hZaW8wbUx4U2tSVUNZU0ZoUm4xZW4xL0FOK21wNmRqNHNTSitQbm5uOVVPaTZqS2NIZDNCd0JJS1ZtOEVoR1ZFaGF2UkVTVmg5VHI5ZU9FRURNVVJaR2Zmdm9wbGk5ZkRrVlIxSTZMcU5KemMzTXozK1MwWVNLaVVzTGlsWWlva2drSUNQQUZNQktBMGMvUER4TW5Ua1JTVXBMYVlSRlZhcTZ1cmdBQUlVUkRsVU1oSXFxMDJCR1BIa2lyMWZZQThGL3oxMEtJeVFBZ3BWeDB6Mm1uREFiRGpyS09qWWp5cDlWcXV3TFlMb1J3YWR5NE1SWXZYbXlaMmtoRUpldmN1WE1ZTkdnUUFCelg2L1ZkMUk2SGlLZ3k0c2dyRllaSkNESFovTTk4OE41akN1Y2xFcFU3Qm9QaHo4ek16UDlJS1FPdlhidUdOOTk4RThlT0hWTTdMS0pLcVdiTm1nQUFLV1VkbFVNaElxcTBXTHpTQXhrTWhoTlN5cmdDVGtrMG1Vejd5aXdnSWlxMDBORFE2ekV4TVowQWJFdEpTY0dFQ1JQdzlkZGZJek16VSszUWlDb1ZjL0VxaEdEeFNrUlVTbGk4VW1HWUFHd3Q0UDVEWVdGaHhySUtob2lLSmlJaUl1MXVKK0twQUl6cjE2L0hpQkVqRUJrWnFYWm9SSldHZzRPRCthYWptbkVRRVZWbUxGNnBzSGJtZDRlVWNudFpCa0pFRDBldjF5OHdtVXhkcFpTWHo1dzVnemZlZUFPSER4OVdPeXlpU2tHajBVQ2owUUNBdGRxeEVCRlZWaXhlcVZDU2twS09BVWk4LzdpVU1pVStQcDZiU1JKVkVNSEJ3WC9mdVhOSEMrRG5sSlFVVEpreUJkOS8vNzNhWVJGVkNqWTJOcEJTc25nbElpb2xMRjZwVUM1ZXZKZ2hwZnpwL3VOQ2lDTlhybHhKVnlNbUlubzQvL2QvLzNkSHI5ZS9JcVg4REFEKy9QTlB0VU1pcWhSc2JHd0FqcndTRVpVYUZxOVVhRkxLWEZ2aEtJckM3WEdJS3Fpc3JLeXRBR0EwY3NrNlVVbTQrN3RrVWpzT0lxTEtpc1VyRlZwMGRQUlJBQ24zSEVyTHpNeGs4VXBVUVZsYlc2Y0RMRjZKU29LaUtPYmZwVFMxWXlFaXFxeFl2RktoM2JoeEl4WEF2ZXRiL2NQQ3dwTFZpb2VJaXNkb05HYmMvYS9hb1JCVmVCa1pHUUFBSVFTTFZ5S2lVc0xpbFlwRVVaUjcxNzJ5VVJOUkJWYXRXclUwQUVoUDU3SjFvdUpLVFUyMTNGUXpEaUtpeW96Rkt4VkpXbHJhWVFEcFVrcGpabWJtTnJYaklhS0hGeEFRRUE4Z0t6RXhFU1lUbCtrUkZVZDhmTHo1Wm95YWNSQVJWV1lzWHFsSXdzUERrNlNVdndnaGpvZUVoTVEvK0JGRVZJNWxTU21qcEpTSWpZMVZPeGFpQ2kwdUxzNThNMXJOT0lpSUtqTzJjNmNpazFKdUExQmY3VGlJcVBpRUVOY0J1RVZGUmFGK2ZmNWFFejBzYy9FcXBXVHhXZzU0ZTNzN1NDbWZsMUkrSllUb0RNQU5RRjBBTmlxSFZsNllwSlJ4QUc0SUlVNEM4RTlKU2ZrdFBEdzhTZTNBaW9ONWY2QUtuL2VxV3J4YTYzUzZJVkxLdHdCNENpR3FxeDFRUmFUVDZaYXFIVU1GbENxbERBT3cybUF3K0FISVZEc2dxdkt1QWZDSmlvcFNPdzZpQ3UzNjllc0FBQ0hFWlpWRHFkTGF0MjlmeDhiRzVnTXA1WHNBYWdvaDFBNnB2TElXUXJnQWNBSGdCZUFkQndlSEZDOHZyKzhWUlprZkhCeGNvVDZFWWQ0THJjTG52U29XcjlZNm5XNGJnRmY0ZzAwcWNCQkNkQURRUWF2VnZtWXdHUDRMRnJDa3JyTUFjT0hDQlR6Ly9QTnF4MEpVWVYyNGNBRUFrSldWRmFSeUtGV1d0N2QzUDBWUlZnS29JNFNBbDVjWE9uZnVESjFPQnpjM045U3VYUnZXMWxYeHJXOXVKcE1KZCs3Y3djMmJONkhYNjNIeTVFbjgrKysvMWFXVUV6VWF6VWlkVGpkZXI5ZXZWVHZPd21EZUM2OHk1TDNLVlc4Nm5XNDRnTlZObXpiRlJ4OTloT2JObTZOR2pScHFoMFZWUkhKeU1pNWZ2b3dGQ3hiZ3pKa3prRkpPTnhnTTg5V09pNm91THkrdmZocU5abHUzYnQyd2FORWl0Y01ocXJENjlPbUQ2OWV2dzJnME5nNE5EYjJ1ZGp4VmpKVk9wMXNFWUR3QVBQWFVVeGcvZmp5YU5HbWljbGdWeTQwYk43QjA2VkljUEhqUWZHaTFYcThmQTZDOGR2Umoza3RBUmN0N2xTdGV0VnJ0Q1NGRXB4OSsrQUZhclZidGNLaUtDZzhQeDhDQkF3RWdXSy9YZTZvZEQxVmRPcDNPQTBCUTA2Wk44ZE5QUHozd2ZDTEtMU2twQ2QyNmRRT0FPM3E5dnJiSzRWUTExanFkYmhXQVlUVnExTUNzV2JQUW8wY1B0V09xMFA3NjZ5L01uRG5UM0VIN1p5SEU2d0VCQWVWdGxoanpYc0lxU042clpMZGhUd0JvM3J5NTJuRlFGZGFvVVNQenpSWnF4a0VVSFIxOUFVQldSRVFFakVhajJ1RVFWVWhuejU0RkFFZ3BEU3FIVXVWb3RkcjVBSVk1T3p0ajdkcTFMR0JLZ0krUER6WnMyQUEzTnpjQTZDT2xYS2wyVFBkajNrdGVSY2c3VUFXTFYzTnpKazRWSmpWVnIyN3BFV2F2Wmh4RUVSRVJhVkxLZ016TVRBUUZjYWtlMGNNSURRMEZBQWdoVHFzY1NwWGk1ZVUxVUFneHVYYnQybGkxYWhYYzNkM1ZEcW5TYU5DZ0FWYXRXZ1ZuWjJjQUdLN1Q2ZDVUT3lZejVyMzBsT2U4bTFXNTRwV0lpSExaRHdDblRwMVNPdzZpQ3VtZTM1MC8xSXlqS3RGcXRRMDFHczBLS3lzcmZQNzU1M2pra1VmVURxblNjWFYxeGNLRkMyRnRiUTBwNWZ6Mjdkcy9xblpNekh2cEs0OTV2eGVMVnlLaUtrNVJsT01BRUJ3Y3JIWW9SQlZPZkh3OERBWURwSlFwaVltSkxGN0xpQkJpQ1lDYUF3WU13T09QUDY1Mk9KVld1M2J0TUhic1dBZ2hxbHRiVzMrdmRqek1lOWtvYjNtL0Y0dFhJcUlxN3U1VVI5T1pNMmVRbXBxcWRqaEVGY3JwMDZjaHBRUUEvNHNYTDJhb0hVOVY0T0hoOFRpQWZnMGFOTUI3NzVXN1dZMlZ6dURCZytIdTdnNGhSQTlQVDg5bjFZcURlUzliNVNYdjkyUHhTa1JVeFFVR0JpWklLUTltWkdUZ3lKRWphb2REVktFY09uVElmUE1YTmVPb1NxeXNyRDRCZ0ZHalJzSFcxbGJ0Y0NvOUd4c2J2UC8rK3dEKzkvOWVEY3g3MlNvdmViOGZpMWNpSW9JUVlqT1E0NDA0RVQzQTdkdTNjZlRvVVFCSVQwdEwyNlp5T0ZXQ3A2ZG5XeUhFYzI1dWJ1amR1N2ZhNFZRWlhidDJ4YU9QUGdvQVB0N2UzbVUrWDVkNVY0ZmFlYzhMaTFjaUlrSnljdkx2QUV6Ly9QTVBwdzRURmRMQmd3ZWhLQXFrbFB2UG5UdDNXKzE0cWdJcks2dTNBS0JQbno0UVFxZ2RUcFVoaE1DUUlVTUFBSXFpVENqcjUyZmUxYUYyM3ZQQzRwV0lpSEQrL1BsWUFIdlQwOU94YTljdXRjTWhLdmV5c3JLd2RldFdBSUNVY3BYSzRWUUpiZHUydFpWU3ZtbHRiWTIrZmZ1cUhVNlY4L1RUVDhQR3hnWkNpUCs2dTd2YmxkWHpNdS9xVWl2ditXSHhTaGJYcjE5SFZGUlVxVno3Nk5HanhSN04yYmh4SXdZUEhseENFUkhSL2FTVXl3QmcxNjVkNWdZMFJKU1BZOGVPNGRxMWE1QlNYZzRNRFB4VjdYaXFBbHRiMjY1Q0NDZXRWb3ZhdFd1ckhVNlY0K2pvaUtlZWVnb0Fhams1T2IxY1ZzL0x2S3RMcmJ6bmg4VnJPWGJ6NWswTUhUb1VJU0VoQUxJLzVmWDI5c2JtelpzeGV2Um9lSHQ3UC9CZlVmVHAwd2Z2dlBOT29jOVBUazdHbFN0WGN2MjdYMEJBQUtaUG40N2J0NHMzb3lvcUtncG56NTR0MWpXSUtIOEdnK0dJbFBMQzVjdVhjZnIwYWJYRElTcTNGRVhCOTk5bjd4NGhoUGdLQUQvdEtRTlN5bWNBb0hQbnptcUhVbVYxNzk0ZEFDQ2xmTEdzbnBONVY1OGFlYytQdGRvQlVQNHlNaklRR2hxS3BLU2tYUGZOblRzWHExZXZ4dDY5ZS9IdHQ5K2lidDI2bHZ1eXNySXdjZUpFTkc3Y3VGVGorK09QUHpCbnpweGN4d01DQXZERER6OWd4WW9WT1k3MzZkTW4xN25MbHkrMzdOUDE5OTkvRjZwNGZsQlJ2bVBIRHJpN3V6L3dPa1NVaTVSU0xoUkNyUFR6OCtNZWVrVDVPSDc4T01MRHd5R2x2R0V3R0ZhcUhVOVZJWVRvQldRM2tTRjFlSHA2bW05Mkthdm5aTjdWcDBiZTg4UGl0WUtxWDc4KzNudnZQZmo3KzJQbHlwVll0bXdaYkd4c29DZ0s1czZkaTRTRUJDeGZ2cnpVNDdDMXRjV3BVNmNBQVB2Mzc4ZU1HVE55eExoczJiSThINWVVbElSaHc0YmxPT2JwNllrZE8zYmsrMXhyMXF6Qkw3LzhVdUE1QU9EbTVsYkk2SW5vZnJHeHNSdWNuWjFuQndRRU5Qem5uMy9Rb1VNSHRVTWlLbGN5TWpLd2FORWlBSUFRWWlHQVRIVWpxaHJhdG0zckpJUm83ZVRraENaTm1xZ2RUcFhWb0VFRHVMcTY0dGF0Vys0ZUhoNHV3Y0hCMGFYNWZNeDcrVkRXZVM4SXB3MVhZRFZyMXNUOCtmTVJFaEtDOTk5L0gxZXVYTUhreVpQeDY2Ky93dGZYRjQwYU5WSTFQbXRyYTdpN3UrZjU3NUZISHNsMXZwMmRYYkZHVElVUWNIZDNoNDJOVFRHaUpxcmFJaUlpMGdETUFySm5SbkR0SzFGTzI3WnRRMFJFQkFDYzBldjFYNnNkVDFWaFkyUGpBUURObXpjdjhXc3Jpb0tVbEJSRVJVWGh3b1VMT0gzNk5QYnYzNDlObXpaaDhlTEZDQXNMSy9IbnZOK21UWnN3ZS9ic1l2VUhlZjMxMS9IcnI2Vy8vTnJEd3dNQVlHMXQvV1JwUDFkcDV0MHNPam9hUC8vOGM3R3ZFeFlXaGlsVHB1UTVZL0orU1VsSjJMQmhBekl5TXZLOC81ZGZmc0hCZ3djZktvNGZmL3dSTDcvOE1qSXpTL1p6dGJMTWUwRTQ4bHJCYWJWYStQcjY0b01QUHNDcnI3NEtBUGo4ODgvTHhib0FrOG1VNXhwWUFBWCtZcHUvajZMZWYrOG9NQkU5UEkxR3MwRksrVkZ3Y1BDanYvMzJHMTU0NFFXMVF5SXFGNjVmdjQ0VksxWkFacHNBUUZFN3BxcENDTkVLQUpvMmJWcGkxL3pzczgrd2I5OCtHSTNHUE8vWGFEUndjSENBbTVzYjJyWnRDd0M1M3RlNHVibGgvdno1RHl4K0NsclM1Ty92anlWTGxxQm56NTZJanM1N1FLdHg0OGJRYVBJZmN6cC8vand1WGJxRUprMmE0TXlaTTVidFRSNDJwb0swYnQzYVhGaDVBOWhaNUFzVVFYSHlMcVUwZjlCazBhQkJBeWlLQXBQSlpEa1dFeE9EZWZQbW9VR0RCbWpmdm4yTzh4MGNIQUE4ZU1uYWdRTUhFQk1UZzhPSEQyUHExS2tQakMwaUlnTGZmUE1OYnR5NGtlZjVmbjUrNk5TcEU1NTU1cGtIWHV0KzhmSHhpSWlJS1BFdGhjb3k3d1ZoOFZwQnhjVEVJQ0FnQU1lT0hZTy92eitBN0dtM3djSEIrT1NUVDNEbzBDRjA2dFFKbnA2ZWNIZDNML0FGNzE3eDhmRll1SEJodnZmWHFsVUxvMGFOc254dE5CcnovWVdPaW9wNllDR2FsNENBZ0R5UEwxeTRFRnUyYk1uM2ZpSXFHUUVCQVptZW5wNXZXMWxaN1YreVpBbTZkdTBLUjBkSHRjTWlVbFZtWmlabXpweHBIaW41TVRBdzhPR0dSZWlobUl1WWg1MDZldjk3bFIwN2RtRFlzR0hvMWFzWEhCMGQ0ZWpvaUJvMWFxQkxseTZZTW1VS1huamhCVGc2T3VZcUFPNS9YN05qeHc2ODg4NDc2TisvUDk1NDR3MU1tell0eDNLTHRXdlg0c0NCQTNCeWNzb3pycU5IajJMYXRHbFFGQVVIRGh6QWdRTUg4anp2OE9IREJYYmE5ZmYzdHhUWlo4NmNBUUFzVzdZTTlldlh6L1A4aDNsL1ptWmVuaVdsYlBiUUZ5bWs0dVE5TXpNelY3K1ZIVHQyWU1PR0RYbCsySkJYM3hYemU4NjhscXpkdm4wYkV5ZE9SSU1HRFZDalJvMGl4ZGE2ZFdzTUhEZ1FHemR1Ukw5Ky9mRG9vNDlhN291TWpNUzFhOWN3YWRLa0lsM3pmaVZkdkpabDNndkM0clVDaW91THc0c3Z2b2lzckN6WTJOaWdXN2R1R0Rac0dGcTFhb1hRMEZENCtmbmg2TkdqT0hMa0NJRHNMV1phdDI1ZHFHc25KaVppeTVZdCtkN2ZvRUdESE1XcmpZME5mdnp4UndEWkRTd1dMMTVzdWE5Um8wYll2WHQzbnRkSlNFaEFqeDQ5Y2h3cmJIZmtCNTNuNU9UMDBGTXRpQ2hiVUZEUUFhMVd1L24yN2RzREZ5OWVqRm16WnFrZEVwR3EvUHo4RUJvYUNpbmx0ZFRVMURGcXgxUFZTQ2tmRTBJVXF4bmwwcVZMNGVibVppbmNYRnhjOE5kZmYrSFpaNTlGelpvMUxlZlZybDBiTldyVWdKUVN2cjYrR0Rod1lJN2l5VHhpYVg0L1VyZHVYVlN2WGgxQWRyOFA4MmhtV2xvYS9QMzkwYWRQbnh6WHYvdjlZTjI2ZFZpMWFoV0dEeCtPRVNORzVGajJaRFFhc1diTkd1emJ0dy92dlBQT0E3ZUkyYmR2SDE1NjZhVWN4OXpjM1BKY3BsVmNycTZ1NXB1bDJ4a1VKWlAzdlh2M29tSERocFo4elpvMUM3Tm16Y0pYWDMwRk96dTdIRVhyTjk5OEF3QVlOMjVjam12Y1AwSnROQm94ZS9aczJOdmJZK25TcGJDMXRYMWdITmV1WGNQLy9kLy9XYjV1MGFJRmhnOGZqbXZYcnVIYXRXc0FnRzdkdXVIWFgzK0ZyYTB0WEYxZGM0MzAyOW5aNWZ1QmhKbDVWTG13QTFlRlZaWjVMd2lMMTNMTTNkMDl4eWlqRUFMZTN0NW8xYW9WUm84ZURSY1hGM1RyMWkzSEMySzdkdTJ3ZVBGaVJFZEg0L0RodzRpTWpDeDA0UXBrZjdLMWMyZmhad0tZMTVrQ1FIaDRlSTc3aWpwdCtQNVB0Vzdmdm8zdnZ2c081ODZkdzhDQkEvSGNjOC9sK0VWTVNFakFsaTFiNE9IaGtXT2F0SldWVmFIako2TDhHWTNHeWJhMnR2LzkrZWVmNjNUdDJ0Vzh6eHRSbFhQbzBDR3NXclVLQURLbGxFUER3OE1mdktpTlNsb0RBS2hYcjk1RFg4RE56UzFIRVpLWm1ZbWxTNWNpT2pvNnoxRzNreWRQNHFlZmZrTFBuajBmT1BKbkxoaXNyZi8zMW5yMzd0MUlTVW5KTllVM0lTRUIwNlpOUTFoWUdHeHRiZkg5OTk5YnRsN0t5MGNmZllTUFB2ckk4dlg5TTlEMGVqMnVYNytPWHIxNkZSaGpTYWxWcTViNVp0MkN6aXNoeGM3Ny9jenJpcnQwNllKSmt5YmgxVmRmUlkwYU5SQVRFNE1mZi93UlgzenhoZVVjR3h1YlBIdXB6Smt6QjVjdVhjSVBQL3h3YjFGWG9JQ0FBR3pZc0FFcEtTbUlqWTIxL0V3ZFBuelljczZUVHo2SjNidDN3MmcwNG8wMzNzaDFEVTlQVDZ4ZXZickE3U2RUVWxLZzBXZ1FGeGVYN3prYWpRWjE2dFFwVk54bVpaejNmTEY0clFEdUgybTg5MFhyazA4K3lmTXhHbzBHLy96elQ2bkc5U0JGblRacy9vTVNGaGFHWDMvOUZmdjM3MGV2WHIzZzYrc0xHeHNiSkNjbkl5a3BDWW1KaWZqamp6K3daODhlTkc3Y0dGMjdkdVhXT0VTbElDd3NMRXFuMHcwRnNQdVRUejRSUC83NEkxeGNYTlFPaTZoTW5UbHpCak5uemdRQVNDbW5CUVlHSGxVM29xcEpDRkVmUUpIZmNCZWtldlhxZU9XVlY3Qmx5eFlNR1RJazE5VFBUWnMyb1gzNzlvWHF1bTVlTjN2Ky9Iazg4Y1FUVUJRRm16ZHZ4blBQUFljR0RScmtPTGRtelpwbzE2NGRQdmpnQXpnNE9PUzc1dlora1pHUmVQLzk5M01kWDc5K1BRRGtlcDdNek14Q1g3c296SU1tUW9oU0wySktJdS8zRi9WZHV1VGM3ZVgrdmc3ang0KzMzQjQ4ZURBbVRweVk0LzREQnc1Zy8vNzkrT3FycjlDcVZhdEN4L0hLSzYvZ2xWZGV3YjU5Ky9EeHh4OWoyN1p0T1Q3c0FJQmR1M2JoNXMyYm1EUnBFZ1lOR2dUZ2Y3TVZ0MjNiaG1iTnNtZnNQdnZzc3c5OHZvTE9jWEZ4d1crLy9WYm8ySUd5elh0QldMeFdFSys5OWxxZW44RGtaZDI2ZGZqbGwxOUtPYUtDdmY3NjYzanBwWmNzVXh1T0hUdUdDUk1tWVAzNjlXamJ0aTJrbEVoTVRNeTFrQjRBRml4WWdORFFVRGc0T09Dbm4zN0NuajE3WUc5dmo1czNid0xJTHN5N2R1MktKVXVXb0dIRGhvaU1qQ3pUNzQyb0t0SHI5WHUxV3UxWGQrN2NtVHhseWhTc1hMa1MxYXBWVXpzc29qSng2ZDQ4Q21VQUFCOXdTVVJCVk5JbGpCczNEcG1abVpCU3JqUVlERitwSFZNVlZoMzRYd09ka3RLdlh6OXMyclFKTzNmdXhOQ2hReTNIZzRLQzhQZmZmK2U3NWQvOTB0TFNBR1J2R3poMDZGREV4OGNqTWpJU2taR1JsZzdBMzN6ekRUcDE2Z1NOUm9QMzNudXZST0svY09FQ2poOC9udWQ5L2ZyMUs1SG51SitkblozNXBuMnBQRUZPeGM3NzJyVnI0ZUxpWWlsU2k5czdKVEV4RVFCeXpFWlNsTUwzYmpOMzhiOS9wbUJTVWhLKysrNDdBTm05YmN6TW82ek96czZXWXdWdGgvbkREei9BWURCZzhlTEYrVTVuZnBpLzQyV2M5M3l4ZUswZ2F0V3FWZWpSeGZ2WFZaU212Qm8ySlNRa0lDRWhBVUR1cm54Nzl1eEIyN1p0SVlUQTh1WEw4ZnZ2djJQanhvMDUxbVI4L3ZublNFNU9ock96TTVLVGs3Rjc5Mjc4L1BQUHFGZXZIbDUrK1dYMDdkdlhVaFF2V3JRSVc3ZHV4WlFwVS9EYWE2K1Y3amRMVkVVWmpjWVp0cmEyVDRTRWhIVDYrT09QNGV2clcrSnJhWWpLbXdzWExtRDA2TkhtTjZwN0RRWkQ3bm1sVkpic0FSUnFiV0ZSTkdyVUNFODg4VVN1RWNxZ29DQjA2TkFCUGo0K2hick9uVHQzQUdTUHZJYUdocUpObXphVzVWQ1hMbDNDbENsVGNrMHZOUnFOZU9LSko0b1YvK0xGaTFHblRwMGNVMFNyVmF1R0prMmFZTTZjT1picHRyMTY5Y0tLRlNzczJ5aCsvdm5uc0xkL3VCcmtubW0wSlp1TXZCVTc3M1hyMXMzeC8vN1dyVnQ0NFlVWGN2d2RVeFFsMTljUDZzWWNHaHFLVTZkTzRmang0L0R5OG9KV3F5MVVQRmxaV2JDeXNzTFZxMWR6SE4rK2ZUdHExS2lCUng5OTFMSUdGc2p1Y2w2elpzMGM3KzhmZi96eGZLKy9kT2xTU0NuaDRPQlE2SDR5aFZIR2VjOFhpOWNLd3MvUEQzNStmb1UrdjZ6ZVdOcmEybG9hUEprYk5tM2R1alhYMm8wbFM1WUF5TjYzYXN5WU1kaXlaUXQrK3VrbmRPdldMZGVMZWJWcTFSQVFFSUN2di80YWVyMGVuVHQzeHF4WnM5Q2xTeGZMcDFSR294RXBLU25vMzc4L2J0NjhDVjlmMzN6WHJCQlI4WVNGaFJsYnRXclYyOTdlL3RTaFE0ZGFOR2pRQU9QSGp5L3hUb1pFNVlWZXI4ZWtTWlBNL1JsMjZ2WDYxOEZ0Y2NxRmtuemR1WEhqQmdCZzZ0U3AwR2cwbHEvajQrUFJzMmRQZE8vZTNYS3NmdjM2QmI2M01vK09kZW5TQld2WHJzWENoUXN0aGMvZXZYdlJxRkVqeTVSUE14c2JHK3pkdTdmUThVWkVST0R0dDkrMmZIM2x5aFg4ODg4LytQampqekZuemh6TDhXYk5tbUhqeG8yNVJpdGRYRnpRc0dGREFNQzMzMzViNk9jdFFKbjlFU2lOdnpmKy92NDV0c0xadm4yN0pXZjNGMzFTU2x5NmRBbi8vdnN2ZnYvOWR3REEwS0ZEWVc5dkQ1MU9CeDhmbjN6M2JMMmYwV2hFVmxaV3JxVjFjK2ZPUmQrK2ZmSExMNzlnLy83OWx1Tm56NTVGaXhZdENuWHR4TVJFbkQ5L0hsWldWdmpqano5S3RIaTloNnAvL0ZtOFZoRGxjZHB3UmtZR3JLMnRjelZzR2pObURNYU15VzdFNk92cmk5T25UMXNlVTdkdVhZd2NPUkxYcmwzRGdBRURNSG55NUJ4L0RBSURBekZ5NUVqTDEwMmJOa1ZVVkJTV0xsMktCUXNXSURVMUZhbXBxY2pLeWdLUTNSakJ3Y0VCcnE2dThQUHpRMkppSXFaT25jbzMxVVFsN055NWM3ZmJ0Mi8vdkxXMTlha05HemE0Mk5yYTR1MjMzK2J2R2xVcVVrcnMyTEVEWDN6eGhYa2E0Q2E5WHY4bVdMaXFUa3FaTG9Sd3pNaklLTEdwdy9rMU9Qcnl5eS94NVpkZjVqaDI0TUFCMUsyYi8xSy95TWhJMk52Ylkvanc0UmcrZkRpQ2dvTGc2ZW1KcEtTa1hGT1N6YVNVUldwRWxKS1NrdU5yZDNkM1RKOCtQZGZlcEFEdzBrc3ZZZno0OFhqNTVaY0xmZjNDeXN6TU5OOHNYTFZXRENXUjkvenlmUCthMEVHREJ1WDVOODNYMXhjSERoeEFZbUlpaEJDV3hrVXJWNjZFcDZlblpVVHk2TkdqaFlvbkxTME45ZXJWc3hTb2taR1I2TjI3TjlxMGFZT21UWnZDeThzTDY5ZXZ4OVdyVjlHa1NST2NPbldxMENQMEJ3OGVoSlFTSTBhTXdQYnQyL0h1dSs4KzlBajcvY295N3dWaDhWcEJsTWRwd3lrcEtRWHVheFVaR1ltOWUvZm1XTmN4YnR3NFRKczJEYzgvL3p3Ky9QRERYSS94OHZMQ0cyKzhBVnRiVzlTclZ3OE9EZzV3ZEhSRTllclY0ZURnZ0JFalJxQmZ2MzU0KysyM1lXOXZqNHlNREVzTUsxZXVSSGg0T0tTVWZFTk5WQXBDUWtMK3o4UERvNGVWbGRVaFB6OC9WNVBKaEhIanh2SDNqU3FGTzNmdTRLdXZ2akovK0d0U0ZHVjJZR0RnNTJySFJSWXBBQnpUMHRKS3JIZzlkZXBVcm1OUFBQRUU1czZkaTJlZWVTYkg4UWROV3cwUEQwZno1czNoNGVHQnh4OS9IUFBtemNQR2pSdng3YmZmUWtxSnZuMzc1bnJNcGsyYkxEUFRIbGJmdm4xekxkRktTVW5CblR0M2NoWEdlVFhSZkpqMW4rWVJSaWxsZXBFZlhIVEZ6dnY2OWV0UnYzNzlYTVhxZ1FNSGNveThidHEwS2MrUlY0MUdndzRkT3FCTGx5N28xS2tUL3ZqakQvajYrdUkvLy9sUG9aNC9QVDM5M3ZXaXVIUG5qbVZySmVCLy96L05SV2FIRGgxUXJWbzFIRGx5Qk04ODh3ekN3c0l3WmNxVUJ6NVBabVltMXE5ZmowNmRPbUh3NE1IWXNtVUwxcTFiaDdGanh4WXF6Z2NwNDd6bmk4VnJCVkVlcHcxZnYzNDl4K0x4ZXhtTlJzeWFOUXN1TGk1NDdiWFg4UGZmZndNQWZIeDhNR2pRSUd6ZXZCbXRXN2ZHNE1HRGN6MzJndzgrUUZ4Y0hENzk5Rk80dTd2bjZQb0daSGNIckZXckZvNGZQNDVwMDZaaDFLaFJHRHg0TU1hTUdZT01qQXl1eFNNcVJjSEJ3YUh0MjdmdlptTmpjM2pkdW5VTjQrUGpNWDM2OUJKZmgwWlVWcVNVT0g3OE9ENzk5RlB6MU0vYmlxSU1EUXdNM0tkMmJQUS9Rb2hiQUZ6ajQrTUxIQUV0aXZ4ZXQ2eXRyUXQ4VGJ1L0NGUVVCU2RPbkVEdjNyMEJBQk1uVHNTZ1FZTXdkdXhZQkFVRlllTEVpWGtPTFBUdDJ6ZlhudmR4Y1hHWVBuMDYzbjMzWFhoNGVPUzRMeVltQmw5OTllQ2VZV0ZoWVFDUWE1cXllWi9iNGpJM0xBS1EvMzR0SmFRazhsNm5UcDA4SDN2LzltLzVOYmlhT25YcVF6MnZXZCsrZlRGczJEQzgvdnJyQUxMemVPK1NPWE96TDNNaDdlRGdnSjQ5ZTJMNzl1MjRjdVVLM04zZDBhNWR1d2Mrei9mZmY0L0l5RWg4OXRsbnFGR2pCZ1lPSElpMWE5Zml5U2VmTE5Uakg2UXM4MTRRRnE4VlJIbWNOaHdjSEl5MmJkdm1PcDZTa29KcDA2YmgzTGx6K09HSEgzTDlBWmd3WVFJU0VoS3dlUEZpbkR4NUVwTW5UN2E4d0VvcHNYZnZYaXhldkJqcDZlazVYcmpOM2RuTVdyUm9nUzVkdW1EcDBxWDQ5ZGRmTVd2V3JCTDU1U1NpZ29XRWhKeno4UEI0MHRyYWV0K2VQWHRhWDd0MkRRc1hMaXpSTFN6S200U0VCRVJIUitPeHh4NVRPNVJ5VFZFVUJBUUVvRW1USmhWaVc2VUxGeTVnK2ZMbCtQUFBQd0VBVXNyZFdWbFpvNE9EZzZOVkRvMXl1d25BSXpZMkZzMmJOMytvQ3hSbCs3NkMzRnNFdXJtNTRlVEprN2g5KzdabHRMWkZpeFlZT25Rb1ZxOWVqZWJObTJQZ3dJRzVycUVvQ3NhUEg0LzMzbnNQZG5aMjhQWDF4YUpGaXl4VFIrZlBuNC9WcTFmajBVY2Z0VHltUm8wYWNIUjBSR1JrWklGRnFMbjdjR2hvcUtYQnBUbldrdGhhME55Y1NnaFJGa1ZNc2ZNZUVSR1JveUdYblowZG5uenlTWHo1NVplVzk2ajNyM2tkUDM1OGlVMjN2WDM3ZG81OVdTOWV2SmlqdVZOeWNqS0FuQjJWaHc4Zmp0OSsrdzIvL1BKTGp2WE0rZm45OTkreFpzMGE5T3ZYenpLTmZNU0lFVGh3NEFBbVRacUVGU3RXNVBvd282aktPTy81WXZGYVFlUTNiVGcxTlJWMmRuYVcwVWFqMFloYnQyN2wrWWxoWVJadFg3MTZ0VkRuN2R5NUU1Y3VYY0tnUVlOZ05CcGhhMnVMbUpnWVdGbFpZZTdjdVRBWURQamlpeS9nNXVhRzlQUjB5NmVBMWFwVmcwYWp3U2VmZklKR2pScmhoeDkrd01HREI5R3NXVE1FQlFWaHlaSWxDQTRPeG4vKzh4L01tREVER28wRzRlSGhjSFIwdE94YmEzNkQ3T3JxQ2w5ZlgvVHAwd2Z6NXMzRDhPSERNV0RBQUl3Yk40NmpRRVNsTERnNCtITHo1czE5YXRhc3VTMHdNUEM1Tjk1NEEvUG16U3V0NWhDcU9ubnlKR2JObW9XRWhBUXNXclFJM2JwMVV6dWtjbXZuenAyV2J0UWRPblJBejU0OTRlUGpZMmtTVXg1SUtYSCsvSGxzM0xqUnNvVUpnT3RTeXFrR2cyR0xtckZSL3FTVTU0VVF6MTIvZnIzUUhZRHZaeTQ2aTFQRU5tdldETzd1N3BiaVVVcUo3Nzc3RGw1ZVhtalpzaVdBN05IVHc0Y1BBd0F1WDc2TW8wZVA0dW1ubjg1eEhiMWVENFBCQUdkblowUkZSU0UwTkJSR294RWFqUWErdnI0WU5HZ1FkdTNhaGNtVEp5TTZPaHBqeG96QjNMbHprWkdSZ2VuVHAyUDE2dFc1OWdnRnNxZW83dHUzRDY2dXJwZy9mejRlZSt3eE5HN2MrS0cvMzd6Y3VuWExmUE42aVY0NER5V1I5M2ZmZlJkQTlxeEVJUVJPbkRpQjQ4ZVA1MXBIZXYvUHhRc3Z2RkRzYlhWU1UxTmhNcGtzVTdqdjNMbURDeGN1WU1TSUVaWnprcEtTWUd0cm15T2ZEZzRPcUZXckZ1TGo0OUcwYWRNQ24yUG56cDJZUDM4K1BEMDlNV25TSk10eFcxdGJmUFhWVnhnMmJCamVldXN0ekpreko5ZG9jMUdVWmQ0THd1SzFncHMwYVJMKytlY2Z5dys5MFdpRXlXVEtjM0Y2WVVkdUMrUFFvVU53Y0hDQWo0OFBPblhxQkJzYkd4aU5Sdmo0K0dEa3lKRjQ2NjIzVUwxNjlSd3Yxdi81ejM4c1JhVVFBcU5Iajhhenp6NkxKazJhV0s0WkhSMk56ei8vSE04OTl4d0FZT1BHalZpOGVMSGxHblhyMXMyMVp1SHh4eC9IMXExYnNYVHBVZ1FGQmVYYU40dUlTc2ZGaXhjVEFieW8xV3JueGNURWZEQm16QmlyNGNPSDQ2MjMzcW9VZThHbXBxWml4WW9WMkx4NXMrWFloZzBiOE5SVFQzR2RieDRTRXhNdGUySXFpb0svLy83YnNtU2taY3VXNk5hdEc3eTh2TkNtVFJzNE9qcVdlWHdwS1NrNGR1d1lmdnp4UjRTRWhKZ1B4MG9wRnhtTnhxL0N3c0tNQlQyZTFDV2xQQ2VFeUxXK3M3QjY5T2lCeHg1N0RNN096cGd3WVFLY25KeHluV1BlcTdPZzMrOXQyN2JsK0hyRGhnMldtV1pBZHIrUGNlUEdJU0lpQXBNbVRjS21UWnN3ZGVwVVRKNDhHUU1HRExBOGJ2djI3ZkR3OElDYm14dWlvcUxNM3lPQTdPVlJhOWFzc1h4WWYvSGlSVnk3ZGczMjl2YVlPWE1tQmd3WWdGV3JWdVhvUEd5MlpzMGFKQ2NuWS9YcTFmajY2Ni94NXB0djRxMjMzc3B4ZmZQdGpJd01aR1ptRnRpL0pDL21Ec3hTeWt0RmV1QkRLRzdlQVdEMzd0MDVQa0J6YzNORGx5NWRjcHpUclZzM3JGKy92bENGdnJscDZQM01QemYzZGgwMmI0ZlRvRUVEQU5tRnBxMnRMVHAxNm1RNUp6WTJOc2RyWW1Sa0pONTk5MTA0T2pyQzNOMy82NisvempXN01ERXhFUXNYTHNTK2Zmdmc1ZVdGcFV1WDNydWREWURzcGw0clY2N0VlKys5aDBtVEpxRkhqeDRZTzNac2poSDl3aXJMdkJlRXhXc0ZNSExreUh4SE04YU1HWU9ubjM0YUpwUEpza2VWdTd0N25wOU9mZkRCQnlVV2s4bGtRck5temVEcTZvcXZ2LzRhYVdscHFGR2pCclJhcmFWQWxWSmkxcXhaa0ZLaVpzMmE2Tnk1YzY3cjNEdWFQRzdjdUZ5anBzOCsreXdhTldxRXJLd3MyTnZidzh2TEs4OEYrL2IyOXBnNmRTb3lNek5adkJLVnJTeUR3VEJOcTlYK0JtRDk2dFdyR3g4OGVCQXpac3hBeDQ0ZDFZN3RvVWdwY2V6WU1Yenh4UmZtTjVYcFVzckZRb2hSZ1lHQjlRNGVQSmpyUXpRQ1ZxOWVqY1RFUkVncGoybzBtajVaV1ZtdmFEU2Fsd0YwRHc4UHIyWHVTSy9SYU5DMmJWdjQrUGlnYmR1MmFOcTBLUm8yYkZqaS9RcWtsTGg1OHlZQ0FnSnc1TWdSbkR4NUVpYVR5WHpmQlFCK1JxTnhXVmhZV0hLSlBqR1ZDaUZFT0pCNy8vakNXckJnZ2VYMmtDRkRMTGVQSGoyS3lNaElWSzllSFpjdVpiOG5MMnpqeTlPblQyUDU4dVhvMzc4L3ZMeThjT3pZTVh6ODhjZkl6TXpFd29VTDBiVnJWeno5OU5NWVAzNDh2dnp5U3h3L2Zod2ZmdmlocFJuUHA1OStDZ0NXOVpnSERoeEE5KzdkTGRlL2MrY09Nakl5c0dIREJyaTV1YUZaczJZUVF1RE5OOS9NczhBT0NRbkJtalZyTUdUSUVEUnAwZ1FMRnk3RTVzMmJMUVgzYTYrOVpubVBaQzdBM243N2JVdHhXMWpuenAwREFDaUtZaWpTQXg5Q2NmTmVxMWF0SE84TEZVV0IwV2pNODcyaWxaVlZydU9wcWFsd2NIREFybDI3a0ptWkNTRUV0bS9mbnVjYVd2TWV1cDk5OWhrNmR1d0lrOG1FQXdjT3dOYldGaDRlSHJoMTZ4YldyRm1EWHIxNklUUTBGTGR1M1lLVUVwczNiN2FNcnY3OTk5K1lNV01HNnRhdGkyKy8vUmJXMXRZWU8zWXNSbzBhaGRHalIyUFFvRUdRVW1McjFxMVl0MjRkRWhJUzhNb3JyMkRxMUttNUNsZXpsaTFiWXN1V0xaZ3padzRPSHo2TUkwZU9vR1BIamxpNGNHR1JtbUNWWmQ0TFV1VStPdGJwZEJKNHVPNXFSQ1hKL0lHRVhxK3ZjcitIVkRsNWUzdlhVaFJsb1JCaU9BQ3JaNTk5Rm1QR2pDbVJOVlpsNWR5NWMxaStmRGxPbkRnQkFKQlMvcXNveXVpZ29DQ0RUcWNiRG1CMW5UcDFzSDM3OWtxOXhyZW96TnVjU1NtTlVzckhBd01EQTgzM2VYdDcyMGdwZXdCNEhvQ1BsTkpMQ0pGamFON096ZzZ0VzdkR216WnQ4TWdqajZCZXZYcHdkbmFHczdNemF0ZXVEVnRiMjN4SHd6SXpNeEViRzR1WW1CakV4TVRnK3ZYckNBNE9SbEJRRUJJU0Vpem5TU25qQVJ4UkZHVlZVRkRRL2p3dlJ1V1d0N2QzUFNsbHpMMWJqSlNFOWV2WDQrdXZ2d2FRUFhMbTQrT0R4WXNYNTFzSW1Fa3BNWFRvVUZTclZnM0xseS9IbVRObk1HTEVDRFJyMWd6ejU4L1BNYktWbnA2T0w3LzhFZ2NQSHNUMzMzK1BWcTFhNGVyVnEzQnpjN05NRlYyd1lBRjI3ZHFWWTIwbUFNdWd4UFRwMDZIVDZmS01KU0lpQXFOR2pjTE9uVHV4Yk5reWpCOC9QbGY4eWNuSlNFbEpRV1ptSmt3bWsyVVV0bUhEaGtXZUtmUFNTeS9oNXMyYmtGSzZHUXlHRzBWNmNCR1ZkTjR2WGJwa2FaeFVXQUVCQWZqZ2d3L3d4eDkvQUFDY25Kd3dlZkprUFAvODg3bk9YYjE2TmZidDIyZHBJRnF2WGoyTUhEa1NuVHQzeHJ4NTgzRG8wQ0hzMkxFRHYvNzZxMlZtWWYzNjlmSEZGMS9nOE9IRDJMQmhBN3AxNjRaUFB2bkUwcEU0TVRFUjA2Wk53OTkvLzQzbm4zOGVIMzMwRVlZTkc0YjA5SFJNbVRJRlR6NzVaS0cvbDJQSGptSHQyclVZTkdoUXJxbnNEMUtXZVM5SWxYdlR6T0tWeWdzV3IxUlphYlhhL3dCWUxvVG9JSVJBNzk2OU1YVG9VTXNTZ2ZKR1Nvbnc4SENzVzdjT0J3NGNNQitMQXpESFlEQjhjOCtwUXF2VjdoTkMvTGR6NTg1WXNtUUp1NXNqKzQzVm9FR0RjT1BHRFVncFB6VVlEQjhYZEw2N3U3dGRyVnExdWxwWldmV1VVcllEMEJwQVl5RkV2djh6aFJCd2NIQ0FnNE1EYkcxdFlUUWFrWjZlanZUMDlIdjNIc3hCU21rRWNFWUk4UStBSFhxOS9oQ0F2T2Y3VVlXZzFXclBDeUZhN042OTJ6TEtWUkxNMDRXQm91M1dFQmNYaDJyVnFsbUtqQk1uVHFCang0NzVGcjUzN3R5eDdCRmFVVVZIUitPLy8vMHZBRnpYNi9VbHU1ZzJINldWOTZLU1VrSksrZEN2KzdkdjM4YUZDeGZnNCtNREthWGx0Y3M4NDNEUG5qMHdtVXg1YnF1a0tBcDI3dHlKcDU1NkNzN096cmg5K3pacTFLaFJaajFlMU1oN2ZqaHRtSWlJU3BUQllQZ1hRRWN2TDY5K0dvM200OTI3ZDdmYnZYczN1bmJ0aWdFREJxQkRodzdsb3VnekdvMDRkZW9VTm03Y0NMMWViejZjQ09DN3BLU2tlWGZYOU41TEFuZ0xRTkNKRXlmcUxWdTJET1BHalN2TGtNdWR6TXhNVEo4KzNWeTRuallZREhNZTlKZ3JWNjZrQXpodzl4OEFvRzNidG81V1ZsWmFLeXNyclJDaXFaU3lQb0Q2UW9qNkFPcEtLZTFTVWxMc1VsSlNMRlhCM2VJMFZRaVJDdUFXZ0FncFphU1U4cEtVOHErVWxKUi9MbDY4bUFHcVRQWUNtSFRzMkxFUzdlUHhzSzlIOTYrYnpXdDUxTDBxZXVFS0FFRkJRUUFBS2VYeE1uemFVc2w3VVFraGl0WHZvRzdkdXBicHhrS0lYSVduZWF1bHZHZzBHcnoyMm1zNXJsV1dWTXA3bmxpOEVoRlJxUWdNRE53TzRDZWRUdmU2bFBMOVAvLzhzOU9mZi80SkZ4Y1g5TzdkR3oxNjlFQ0xGaTNLdFBtUnlXVENtVE5uY09qUUllemR1OWV5YjUyVThoYUFOUnFOWmxGQVFFQnNmbzgzR0F3M2REcGRYd0NIMXE1ZGEvdklJNCtnVDU4K1pSUjkrYUlvQ3I3ODhrdjg5ZGRma0ZKR0dvM0dsd0VvRDN4Z0h1NnVPejEyOTErK3ZMMjliWktUayszQ3c4TlR3VkhVS2tjSWNSREFwQk1uVHFoYXhGUmwvdjcrQUFBaHhLOFBPTFhFTU8vcVV5UHYrYWx5MHhVNWJaaktDMDRicHFyR3k4dkxTd2d4VVFqeElvQzZBT0RpNG9MdTNidkR4OGNIYmRxMHNXd25VRklVUlVGRVJBVE9uajJMVTZkTzRlalJvMGhLU2pMZmJaSlNuZ0N3d1dBd3JBZVE5L3pUdkwrWFlScU5aclVRUXN5ZVBUdlBEdStWbWFJb1dMaHdJYlp1M1FvQVNWTEtwKytPdUJPVkduZDNkenNuSjZkYk5qWTJOUThlUEZqa0xybFVQS21wcWVqWnN5ZlMwOU5UTkJxTlMwQkFRR3BaUEMvenJpNjE4cDRmanJ3U0VWR1p1TnZFWnlnQUc1MU8xMHRLK2NhdFc3ZTZidDI2MWVWdUVRUlhWMWQ0ZVhtaFJZc1dhTlNvRVJvMmJJaTZkZXVpVnExYXNMT3p5M09VVmtxSmxKUVV4TVhGSVM0dURqZHUzTUNWSzFkdy92eDVCQWNIV3paV3YzdXVVUWh4V2txNVgxR1VOVUZCUVpFUCtiMnMxZWwwamxMS3BaOTg4b2xJUzBzcmNoT1Fpc3BvTkZxYXl3QklVaFNsZDJCZ0lBdFhLblZYcmx4SmQzSnkycGlabWZuTzd0MjdNWGp3WUxWRHFsTDgvZjNOMjhEOFhwWUZEUE91THJYeW5wOHFOK0tqMCtsU0FEajQrL3Vyc3M4Y0VaRDlLZGJkUGNiUzlYcTl2ZHJ4RUtsSWVIcDZkdEJvTkwwQWVBc2hQQUUwek92RWF0V3F3ZDdlSGpZMk5yQ3hzWUhKWkVKcWFpclMwdEx5M1hjUDJkdmNoQUFJQU9DZmxKVDBheDVyV1IrYXQ3ZjNPMUxLcFFDcyt2ZnZqMG1USnVYWWFMNnl1WFBuRHFaTm00YlRwMDlEU3BrQW9JL0JZUEJYT3k2cU9qdzlQYlZXVmxiNkprMmFZTWVPSGR4enVZeElLVEY0OEdDY08zY09Vc3B1WmYxN3o3eXJRKzI4NTZYeS9vWE5oNVF5VEFqUjRmTGx5MmpmdnIzYTRWQVZkZlBtVFFDQWxQTC9WQTZGU0cweUtDam9OSURUNWdOYXJiYWhFS0k5Z0RZQVdnSndrVkk2WldSazFFMVBUNjhPd0FhQUxiSWJLS1VKSWRLbGxFa0FZb1FRMFlxaVJBb2hRaFZGQ1FrS0Nnb0hZQ3F0NEFNQ0FwYnJkTHJyQURadDNicTF4dG16Wi9IWlo1L0J6YzJ0dEo1U05VRkJRWmd4WXdhaW9xSWdwYndNNENXRHdYQkc3YmlvYWdrS0NqSm90VnIvcTFldlByVi8vLzQ4dHl1aGt2ZlhYMytaOS9uVXExSEFNTy9xVUR2dmVhbHlIMXRvdGRxeFFvZ1ZiZHEwd2N5Wk05R29VU05MaTNPaTBwYWFtb3FiTjI5aTRjS0Y1cEdMdVFhRFliYmFjUkZSOFhoNGVMU3p0cmJlRHFCVjllclY4ZUdISCtMRkYxOHNGMTJWaXlzdExRMXIxcXlCbjU4ZkFFQktlZEJvTkE0SUN3dUxVemswcXFLMFdtMVhJWVIvNDhhTnNXM2J0Z2Z1eVVyRll6S1o4T2FiYnlJOFBCeUtvdlFKREF6Y3JVWWN6SHZaS2k5NXYxK1ZLMTRCMkdpMTJ0K0VFRDNVRG9TcXZMOHpNaks2aG9XRkdSOThLaEdWZDQwYU5iSjNkbmIrUmdneEVnQThQRHd3ZGVwVXRHclZTdTNRSG9xVUVzZU9IY01YWDN5QnFLZ29BRWhURk9YandNREFoV3JIUnFUVDZYNEI4T0xJa1NQeHpqdnZxQjFPcGJabHl4WXNYTGdRVXNvVEJvUGhTVFZqWWQ3TFRubksrNzJzMUE1QUJVcFVWTlNXK3ZYcnB3b2hYQURVUlBZVU5LS3lrQzZsUEE5Z2hkRm9ITUhDbGFqeVNFeE1ORVZGUmUxeGRYVTlLWVRvZU92V3JYbzdkKzdFbFN0WDhPaWpqNkpPblRwcWgxZ29Va29FQkFSZzVzeVpXTDkrUFpLVGt3SGdENVBKMUNzb0tHaXYydkVSQVlDenMvTXBqVWJ6VmtoSWlLMlBqdzljWFYzVkRxbFN1bmp4SXFaTm00YXNyS3cwUlZGNjM3cDFLMGJOZUpqM3NsSGU4bjZ2cWpqeVNrUkVWS3JhdG0xcmEydHJPMFVJTVFGM3R3WHExcTBiM25qakRYaDdlNWZMWmlOR294SCsvdjdZc0dFRHdzTEN6SWN2S29veU96QXdjTE9hc1JIbHhjdkw2eTJOUnJQSzJka1o2OWF0WXlGVHd1TGk0akJzMkRCRVJrWkNVWlFaZ1lHQnZtckhCRER2cGEyODV0MnMvUDMxSkNJaXFpU2FOMjllczBhTkdqTUFqQkpDT0FGQTQ4YU4wYmR2WC9UbzBRTU5HK2JaV0xuTVNDa1JIaDZPQXdjT1lNK2VQWWlQanpjZnZ5eWxYQmdZR1BnZEFFWFZJSWtLb05QcHZnY3d5czNORFN0WHJrU0RCZzNVRHFsU2lJMk54VHZ2dklOTGx5NEJ3SGE5WGwrdTlnSmoza3RIZWM4N3dPS1ZpSWlvMU4xZER6dEtDREVHMlYyVUFRQ3RXclZDang0OTBMRmpSenoyMkdPd3RiVXQ5VmhTVWxJUUZoYUdreWRQNHZEaHc3aHg0d1lBUUVxcENDRk9TQ20vTmhnTU81SGR6Wm1vWFBQMjlyYVJVbTREMEtkT25Ucnc5ZlZGaHc0ZDFBNnJRZ3NKQ2NHVUtWTVFIUjBOQUljVEV4TmZ2SGp4WW9iYWNkMkxlUzk1RlNIdkFJdFhJaUtpTXVYbDVkVkJvOUdNQXRBTFFIM3pjVnRiVzNoNWVVR3IxYUpaczJad2QzZEh3NFlOWVcvL2NGdEJTeW1SbEpTRWlJZ0lYTDU4R1JjdlhzUy8vLzZMczJmUFFzb2NkV200bEhKblZsYldxdURnNE12Rit1YUkxR0d0MCtsV0F4Z0NBTDE3OThibzBhTTVHbGRFc2JHeDhQUHp3L2J0MjgydkVidUVFUDBEQWdJeTFZNHRIOHg3Q2Fob2VXZnhTa1JFcEE2aDFXcDlBTHdHb0lzUXdoUForOWZtNE9Ua2hFY2VlUVQxNnRWRG5UcDFVTHQyYmRqWjJjSEd4Z1lhalFaWldWa3dHbzFJUzB0RGZIdzg0dVBqRVIwZGpldlhyNXViTGVVZ3BVd0c4QytBdzRxaWJBc0tDanBmMnQ4b1VWblE2WFJqQUN3QVVGTUlnUzVkdXFCSGp4NW8yYklsbkoyZDRlam9DR3RyYTdYRExCZXlzcktRbkp5TTJOaFloSWVIdzkvZkgwZU9ISUdpS0FDUUlxV2NiVEFZRnFrZFoyRXc3NFZYR2ZMTzRwV0lpS2djYU5pd29VUDkrdlc3U2ltZkFOQU9RQ3NoUkJNQUQ3MFp1WlF5WGdoeEdjQlpBRUZTeXVNR2crRTBnS3lTaVpxb2ZQSHc4SEN4c3JMNkhNQUFJY1JELys1VVVXa0FkcHBNcG1uQndjRVJhZ2RURk14N3NWU292TE40SlNJaUtzZmF0V3ZuYW0xdDNVd0kwVUJLNlFyQVdRaGhKNldzSm9Td0FtQVNRcVFEU0ZVVUpWb0ljVXNJRVNtRXVCZ1FFSEJINWZDSlZOR3laY3NhRGc0T2c0VVEzUUI0QUhBR1VBc0FoK0N5WlVrcDd3QzREU0JZU25rc0t5dHJmVWhJU0x6YWdSVUg4LzVBbFRMdl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GUWkvaDhwalhHN1hUaHljUUFBQUFCSlJVNUVya0pnZ2c9PSIsCgkiVHlwZSIgOiAiZmxvdyIKfQo="/>
    </extobj>
  </extobjs>
</s:customData>
</file>

<file path=customXml/itemProps7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5390</Words>
  <Application>WPS 演示</Application>
  <PresentationFormat>全屏显示(4:3)</PresentationFormat>
  <Paragraphs>507</Paragraphs>
  <Slides>59</Slides>
  <Notes>23</Notes>
  <HiddenSlides>0</HiddenSlides>
  <MMClips>5</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59</vt:i4>
      </vt:variant>
    </vt:vector>
  </HeadingPairs>
  <TitlesOfParts>
    <vt:vector size="81" baseType="lpstr">
      <vt:lpstr>Arial</vt:lpstr>
      <vt:lpstr>宋体</vt:lpstr>
      <vt:lpstr>Wingdings</vt:lpstr>
      <vt:lpstr>Rockwell Extra Bold</vt:lpstr>
      <vt:lpstr>Calibri</vt:lpstr>
      <vt:lpstr>Corbel</vt:lpstr>
      <vt:lpstr>苹方-简</vt:lpstr>
      <vt:lpstr>华文楷体</vt:lpstr>
      <vt:lpstr>微软雅黑</vt:lpstr>
      <vt:lpstr>汉仪旗黑</vt:lpstr>
      <vt:lpstr>宋体</vt:lpstr>
      <vt:lpstr>Arial Unicode MS</vt:lpstr>
      <vt:lpstr>Helvetica Neue</vt:lpstr>
      <vt:lpstr>等线</vt:lpstr>
      <vt:lpstr>汉仪中等线KW</vt:lpstr>
      <vt:lpstr>汉仪锦昌体简</vt:lpstr>
      <vt:lpstr>微软雅黑</vt:lpstr>
      <vt:lpstr>汉仪书宋二KW</vt:lpstr>
      <vt:lpstr>Apple Color Emoji</vt:lpstr>
      <vt:lpstr>黑体</vt:lpstr>
      <vt:lpstr>汉仪中黑KW</vt:lpstr>
      <vt:lpstr>木材纹理</vt:lpstr>
      <vt:lpstr>PowerPoint 演示文稿</vt:lpstr>
      <vt:lpstr>PowerPoint 演示文稿</vt:lpstr>
      <vt:lpstr>大学生心理健康教育 ——学习篇</vt:lpstr>
      <vt:lpstr>PowerPoint 演示文稿</vt:lpstr>
      <vt:lpstr>PowerPoint 演示文稿</vt:lpstr>
      <vt:lpstr>心的安静，从听觉开始</vt:lpstr>
      <vt:lpstr>PowerPoint 演示文稿</vt:lpstr>
      <vt:lpstr>PowerPoint 演示文稿</vt:lpstr>
      <vt:lpstr>PowerPoint 演示文稿</vt:lpstr>
      <vt:lpstr>PowerPoint 演示文稿</vt:lpstr>
      <vt:lpstr>一个常见的提问</vt:lpstr>
      <vt:lpstr>PowerPoint 演示文稿</vt:lpstr>
      <vt:lpstr>一个常见的回答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一个不太常见的回答</vt:lpstr>
      <vt:lpstr>PowerPoint 演示文稿</vt:lpstr>
      <vt:lpstr>把心放到脚掌</vt:lpstr>
      <vt:lpstr>PowerPoint 演示文稿</vt:lpstr>
      <vt:lpstr>神经可塑性</vt:lpstr>
      <vt:lpstr>如何保护大脑</vt:lpstr>
      <vt:lpstr>PowerPoint 演示文稿</vt:lpstr>
      <vt:lpstr>新旧脑平衡</vt:lpstr>
      <vt:lpstr>自然的平衡——以存活为目标</vt:lpstr>
      <vt:lpstr>一些失衡的案例</vt:lpstr>
      <vt:lpstr>失衡的核心</vt:lpstr>
      <vt:lpstr>三生万物——  大脑的三种基本情绪</vt:lpstr>
      <vt:lpstr>威胁系统</vt:lpstr>
      <vt:lpstr>威胁系统</vt:lpstr>
      <vt:lpstr>PowerPoint 演示文稿</vt:lpstr>
      <vt:lpstr>PowerPoint 演示文稿</vt:lpstr>
      <vt:lpstr>PowerPoint 演示文稿</vt:lpstr>
      <vt:lpstr>动力系统</vt:lpstr>
      <vt:lpstr>动力系统的神经递质——多巴胺</vt:lpstr>
      <vt:lpstr>多巴胺 一边是天使，一边是魔鬼</vt:lpstr>
      <vt:lpstr>关怀系统</vt:lpstr>
      <vt:lpstr>关怀系统</vt:lpstr>
      <vt:lpstr>关怀系统</vt:lpstr>
      <vt:lpstr>学习的动力</vt:lpstr>
      <vt:lpstr>一些失衡的案例</vt:lpstr>
      <vt:lpstr>一种失衡——焦虑、恐惧</vt:lpstr>
      <vt:lpstr>对比一下</vt:lpstr>
      <vt:lpstr>另一种失衡 —— 关怀缺乏，过度自责，甚至自残</vt:lpstr>
      <vt:lpstr>如何维持大脑平衡</vt:lpstr>
      <vt:lpstr>PowerPoint 演示文稿</vt:lpstr>
      <vt:lpstr>PowerPoint 演示文稿</vt:lpstr>
      <vt:lpstr>冥想训练——专注力训练</vt:lpstr>
      <vt:lpstr>冥想训练</vt:lpstr>
      <vt:lpstr>专注是这样的</vt:lpstr>
      <vt:lpstr>关怀的训练</vt:lpstr>
      <vt:lpstr>PowerPoint 演示文稿</vt:lpstr>
      <vt:lpstr>总结</vt:lpstr>
      <vt:lpstr>“只要你喂得对，他们都会赢”</vt:lpstr>
      <vt:lpstr>“只要你平衡好，你会赢”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大学生心理健康教育 ——学习篇</dc:title>
  <dc:creator>x3520</dc:creator>
  <cp:lastModifiedBy>siriusjoe</cp:lastModifiedBy>
  <cp:revision>70</cp:revision>
  <dcterms:created xsi:type="dcterms:W3CDTF">2023-10-12T00:22:35Z</dcterms:created>
  <dcterms:modified xsi:type="dcterms:W3CDTF">2023-10-12T00:22:35Z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2052-6.2.1.8344</vt:lpwstr>
  </property>
  <property fmtid="{D5CDD505-2E9C-101B-9397-08002B2CF9AE}" pid="3" name="ICV">
    <vt:lpwstr>1DEA2558B25D1130CA792665C2C35F45_43</vt:lpwstr>
  </property>
</Properties>
</file>